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9" r:id="rId4"/>
  </p:sldMasterIdLst>
  <p:notesMasterIdLst>
    <p:notesMasterId r:id="rId14"/>
  </p:notesMasterIdLst>
  <p:handoutMasterIdLst>
    <p:handoutMasterId r:id="rId15"/>
  </p:handoutMasterIdLst>
  <p:sldIdLst>
    <p:sldId id="330" r:id="rId5"/>
    <p:sldId id="1565" r:id="rId6"/>
    <p:sldId id="1574" r:id="rId7"/>
    <p:sldId id="1561" r:id="rId8"/>
    <p:sldId id="1647" r:id="rId9"/>
    <p:sldId id="1648" r:id="rId10"/>
    <p:sldId id="1650" r:id="rId11"/>
    <p:sldId id="1651" r:id="rId12"/>
    <p:sldId id="154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8827A3-49F3-405B-8E0C-9465A25C1F06}">
          <p14:sldIdLst>
            <p14:sldId id="330"/>
            <p14:sldId id="1565"/>
            <p14:sldId id="1574"/>
            <p14:sldId id="1561"/>
            <p14:sldId id="1647"/>
            <p14:sldId id="1648"/>
            <p14:sldId id="1650"/>
            <p14:sldId id="1651"/>
            <p14:sldId id="154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DE7"/>
    <a:srgbClr val="00ABEC"/>
    <a:srgbClr val="C1E7FA"/>
    <a:srgbClr val="E8EDF0"/>
    <a:srgbClr val="C2E8FB"/>
    <a:srgbClr val="182B51"/>
    <a:srgbClr val="F04E69"/>
    <a:srgbClr val="DE5A6C"/>
    <a:srgbClr val="DEEBF7"/>
    <a:srgbClr val="00A1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2C40B0-CB5F-470E-AB0D-125D5DBC4C8A}" v="34" dt="2026-03-23T12:22:57.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9" autoAdjust="0"/>
    <p:restoredTop sz="96096" autoAdjust="0"/>
  </p:normalViewPr>
  <p:slideViewPr>
    <p:cSldViewPr snapToGrid="0">
      <p:cViewPr varScale="1">
        <p:scale>
          <a:sx n="63" d="100"/>
          <a:sy n="63" d="100"/>
        </p:scale>
        <p:origin x="724" y="56"/>
      </p:cViewPr>
      <p:guideLst>
        <p:guide orient="horz" pos="2160"/>
        <p:guide pos="3840"/>
      </p:guideLst>
    </p:cSldViewPr>
  </p:slideViewPr>
  <p:outlineViewPr>
    <p:cViewPr>
      <p:scale>
        <a:sx n="33" d="100"/>
        <a:sy n="33" d="100"/>
      </p:scale>
      <p:origin x="0" y="-68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A00CA3-3DEC-6846-BBD1-7556A8FEE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93D744D-0C24-AD4A-A410-D926CEB14C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EAEAA7-D86D-1142-9DE0-8C56AD59F165}" type="datetimeFigureOut">
              <a:rPr lang="en-GB" smtClean="0"/>
              <a:t>27/03/2026</a:t>
            </a:fld>
            <a:endParaRPr lang="en-GB"/>
          </a:p>
        </p:txBody>
      </p:sp>
      <p:sp>
        <p:nvSpPr>
          <p:cNvPr id="4" name="Footer Placeholder 3">
            <a:extLst>
              <a:ext uri="{FF2B5EF4-FFF2-40B4-BE49-F238E27FC236}">
                <a16:creationId xmlns:a16="http://schemas.microsoft.com/office/drawing/2014/main" id="{0E67C62B-3794-5E42-BBF7-86C6B8FB66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3C1B815-4FCF-6345-A0A3-37A0C00C88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3F309C-5F6F-674C-9F60-1CB8D813810A}" type="slidenum">
              <a:rPr lang="en-GB" smtClean="0"/>
              <a:t>‹#›</a:t>
            </a:fld>
            <a:endParaRPr lang="en-GB"/>
          </a:p>
        </p:txBody>
      </p:sp>
    </p:spTree>
    <p:extLst>
      <p:ext uri="{BB962C8B-B14F-4D97-AF65-F5344CB8AC3E}">
        <p14:creationId xmlns:p14="http://schemas.microsoft.com/office/powerpoint/2010/main" val="1295100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0505E-AC63-664B-AE66-32A6104FBAE9}" type="datetimeFigureOut">
              <a:rPr lang="en-GB" smtClean="0"/>
              <a:t>27/03/2026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B3B7-01EC-CD43-B8DE-52282F63D2A6}" type="slidenum">
              <a:rPr lang="en-GB" smtClean="0"/>
              <a:t>‹#›</a:t>
            </a:fld>
            <a:endParaRPr lang="en-GB"/>
          </a:p>
        </p:txBody>
      </p:sp>
    </p:spTree>
    <p:extLst>
      <p:ext uri="{BB962C8B-B14F-4D97-AF65-F5344CB8AC3E}">
        <p14:creationId xmlns:p14="http://schemas.microsoft.com/office/powerpoint/2010/main" val="18960368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EB3B7-01EC-CD43-B8DE-52282F63D2A6}" type="slidenum">
              <a:rPr lang="en-GB" smtClean="0"/>
              <a:t>1</a:t>
            </a:fld>
            <a:endParaRPr lang="en-GB"/>
          </a:p>
        </p:txBody>
      </p:sp>
    </p:spTree>
    <p:extLst>
      <p:ext uri="{BB962C8B-B14F-4D97-AF65-F5344CB8AC3E}">
        <p14:creationId xmlns:p14="http://schemas.microsoft.com/office/powerpoint/2010/main" val="1764485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asj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96EA17-98EF-4266-A5D9-D08803AF37B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5"/>
            <a:ext cx="12181973" cy="6854390"/>
          </a:xfrm>
          <a:prstGeom prst="rect">
            <a:avLst/>
          </a:prstGeom>
        </p:spPr>
      </p:pic>
      <p:cxnSp>
        <p:nvCxnSpPr>
          <p:cNvPr id="8" name="Straight Connector 7">
            <a:extLst>
              <a:ext uri="{FF2B5EF4-FFF2-40B4-BE49-F238E27FC236}">
                <a16:creationId xmlns:a16="http://schemas.microsoft.com/office/drawing/2014/main" id="{2AD48EF0-37B9-43DE-8753-B1D7587E8506}"/>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644118" y="386714"/>
            <a:ext cx="10903760"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6"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644118" y="1516912"/>
            <a:ext cx="1090376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a:extLst>
              <a:ext uri="{FF2B5EF4-FFF2-40B4-BE49-F238E27FC236}">
                <a16:creationId xmlns:a16="http://schemas.microsoft.com/office/drawing/2014/main" id="{16C57E4E-EFE9-7986-09BD-1F829A00AD1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8" y="5918973"/>
            <a:ext cx="10903760"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Tree>
    <p:extLst>
      <p:ext uri="{BB962C8B-B14F-4D97-AF65-F5344CB8AC3E}">
        <p14:creationId xmlns:p14="http://schemas.microsoft.com/office/powerpoint/2010/main" val="1174434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0" y="0"/>
            <a:ext cx="347345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5" name="Title Placeholder 1"/>
          <p:cNvSpPr>
            <a:spLocks noGrp="1"/>
          </p:cNvSpPr>
          <p:nvPr>
            <p:ph type="title"/>
          </p:nvPr>
        </p:nvSpPr>
        <p:spPr>
          <a:xfrm>
            <a:off x="5410122" y="386714"/>
            <a:ext cx="6137756"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5410122" y="5918973"/>
            <a:ext cx="6137756"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5410124" y="1516912"/>
            <a:ext cx="6137754"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89139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8718550" y="0"/>
            <a:ext cx="347345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5" name="Title Placeholder 1"/>
          <p:cNvSpPr>
            <a:spLocks noGrp="1"/>
          </p:cNvSpPr>
          <p:nvPr>
            <p:ph type="title"/>
          </p:nvPr>
        </p:nvSpPr>
        <p:spPr>
          <a:xfrm>
            <a:off x="644118" y="386714"/>
            <a:ext cx="7636284"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8" y="5918973"/>
            <a:ext cx="7636285"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644118" y="1516912"/>
            <a:ext cx="7636282"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2" name="Straight Connector 1">
            <a:extLst>
              <a:ext uri="{FF2B5EF4-FFF2-40B4-BE49-F238E27FC236}">
                <a16:creationId xmlns:a16="http://schemas.microsoft.com/office/drawing/2014/main" id="{DB4FCA4C-9E63-B916-215A-474BFCA30A0C}"/>
              </a:ext>
            </a:extLst>
          </p:cNvPr>
          <p:cNvCxnSpPr>
            <a:cxnSpLocks/>
          </p:cNvCxnSpPr>
          <p:nvPr userDrawn="1"/>
        </p:nvCxnSpPr>
        <p:spPr>
          <a:xfrm>
            <a:off x="0"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E372A1-4ED8-B16C-96E1-70B90B02F0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Tree>
    <p:extLst>
      <p:ext uri="{BB962C8B-B14F-4D97-AF65-F5344CB8AC3E}">
        <p14:creationId xmlns:p14="http://schemas.microsoft.com/office/powerpoint/2010/main" val="319526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8718550" y="0"/>
            <a:ext cx="347345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5" name="Title Placeholder 1"/>
          <p:cNvSpPr>
            <a:spLocks noGrp="1"/>
          </p:cNvSpPr>
          <p:nvPr>
            <p:ph type="title"/>
          </p:nvPr>
        </p:nvSpPr>
        <p:spPr>
          <a:xfrm>
            <a:off x="644118" y="386714"/>
            <a:ext cx="6276922"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9" y="5918973"/>
            <a:ext cx="6276922"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644118" y="1516912"/>
            <a:ext cx="627692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2" name="Straight Connector 1">
            <a:extLst>
              <a:ext uri="{FF2B5EF4-FFF2-40B4-BE49-F238E27FC236}">
                <a16:creationId xmlns:a16="http://schemas.microsoft.com/office/drawing/2014/main" id="{DB4FCA4C-9E63-B916-215A-474BFCA30A0C}"/>
              </a:ext>
            </a:extLst>
          </p:cNvPr>
          <p:cNvCxnSpPr>
            <a:cxnSpLocks/>
          </p:cNvCxnSpPr>
          <p:nvPr userDrawn="1"/>
        </p:nvCxnSpPr>
        <p:spPr>
          <a:xfrm>
            <a:off x="5010"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E372A1-4ED8-B16C-96E1-70B90B02F0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Tree>
    <p:extLst>
      <p:ext uri="{BB962C8B-B14F-4D97-AF65-F5344CB8AC3E}">
        <p14:creationId xmlns:p14="http://schemas.microsoft.com/office/powerpoint/2010/main" val="1594529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lasjon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D48EF0-37B9-43DE-8753-B1D7587E8506}"/>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pic>
        <p:nvPicPr>
          <p:cNvPr id="2" name="Picture Placeholder 15" descr="A picture containing indoor, person, child, young&#10;&#10;Description automatically generated">
            <a:extLst>
              <a:ext uri="{FF2B5EF4-FFF2-40B4-BE49-F238E27FC236}">
                <a16:creationId xmlns:a16="http://schemas.microsoft.com/office/drawing/2014/main" id="{A5257A1F-8DF5-5C69-D70D-E97BDEC7F9B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193143" cy="6390005"/>
          </a:xfrm>
          <a:custGeom>
            <a:avLst/>
            <a:gdLst>
              <a:gd name="connsiteX0" fmla="*/ 0 w 12193143"/>
              <a:gd name="connsiteY0" fmla="*/ 0 h 6390005"/>
              <a:gd name="connsiteX1" fmla="*/ 12193143 w 12193143"/>
              <a:gd name="connsiteY1" fmla="*/ 0 h 6390005"/>
              <a:gd name="connsiteX2" fmla="*/ 12193143 w 12193143"/>
              <a:gd name="connsiteY2" fmla="*/ 3527171 h 6390005"/>
              <a:gd name="connsiteX3" fmla="*/ 9341485 w 12193143"/>
              <a:gd name="connsiteY3" fmla="*/ 6390005 h 6390005"/>
              <a:gd name="connsiteX4" fmla="*/ 0 w 12193143"/>
              <a:gd name="connsiteY4" fmla="*/ 6390005 h 639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143" h="6390005">
                <a:moveTo>
                  <a:pt x="0" y="0"/>
                </a:moveTo>
                <a:lnTo>
                  <a:pt x="12193143" y="0"/>
                </a:lnTo>
                <a:lnTo>
                  <a:pt x="12193143" y="3527171"/>
                </a:lnTo>
                <a:cubicBezTo>
                  <a:pt x="12193143" y="5674360"/>
                  <a:pt x="11477498" y="6390005"/>
                  <a:pt x="9341485" y="6390005"/>
                </a:cubicBezTo>
                <a:lnTo>
                  <a:pt x="0" y="6390005"/>
                </a:lnTo>
                <a:close/>
              </a:path>
            </a:pathLst>
          </a:custGeom>
        </p:spPr>
      </p:pic>
      <p:sp>
        <p:nvSpPr>
          <p:cNvPr id="3" name="Rectangle 2">
            <a:extLst>
              <a:ext uri="{FF2B5EF4-FFF2-40B4-BE49-F238E27FC236}">
                <a16:creationId xmlns:a16="http://schemas.microsoft.com/office/drawing/2014/main" id="{9BFDD3CC-B48E-46B2-9012-DE4347E5C681}"/>
              </a:ext>
            </a:extLst>
          </p:cNvPr>
          <p:cNvSpPr/>
          <p:nvPr userDrawn="1"/>
        </p:nvSpPr>
        <p:spPr>
          <a:xfrm rot="16200000">
            <a:off x="-46880" y="3876041"/>
            <a:ext cx="1481182" cy="215444"/>
          </a:xfrm>
          <a:prstGeom prst="rect">
            <a:avLst/>
          </a:prstGeom>
        </p:spPr>
        <p:txBody>
          <a:bodyPr wrap="square" lIns="0">
            <a:spAutoFit/>
          </a:bodyPr>
          <a:lstStyle/>
          <a:p>
            <a:pPr algn="l"/>
            <a:r>
              <a:rPr lang="en-US" sz="800" dirty="0">
                <a:solidFill>
                  <a:schemeClr val="bg1"/>
                </a:solidFill>
                <a:latin typeface="Aktiv Grotesk" panose="020B0504020202020204" pitchFamily="34" charset="0"/>
              </a:rPr>
              <a:t>© Alea Horst  |  Ghana</a:t>
            </a:r>
            <a:endParaRPr lang="en-US" sz="800" dirty="0">
              <a:solidFill>
                <a:schemeClr val="bg1"/>
              </a:solidFill>
              <a:effectLst/>
              <a:latin typeface="Aktiv Grotesk" panose="020B0504020202020204" pitchFamily="34" charset="0"/>
            </a:endParaRPr>
          </a:p>
        </p:txBody>
      </p:sp>
      <p:pic>
        <p:nvPicPr>
          <p:cNvPr id="4" name="Picture 3">
            <a:extLst>
              <a:ext uri="{FF2B5EF4-FFF2-40B4-BE49-F238E27FC236}">
                <a16:creationId xmlns:a16="http://schemas.microsoft.com/office/drawing/2014/main" id="{86F9639C-D9C0-9534-7AD8-E762B07B655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
        <p:nvSpPr>
          <p:cNvPr id="15" name="Text Placeholder 2">
            <a:extLst>
              <a:ext uri="{FF2B5EF4-FFF2-40B4-BE49-F238E27FC236}">
                <a16:creationId xmlns:a16="http://schemas.microsoft.com/office/drawing/2014/main" id="{85CAC71B-8222-F94C-6960-A58F39559404}"/>
              </a:ext>
            </a:extLst>
          </p:cNvPr>
          <p:cNvSpPr>
            <a:spLocks noGrp="1"/>
          </p:cNvSpPr>
          <p:nvPr>
            <p:ph type="body" sz="quarter" idx="12" hasCustomPrompt="1"/>
          </p:nvPr>
        </p:nvSpPr>
        <p:spPr>
          <a:xfrm>
            <a:off x="644118" y="386715"/>
            <a:ext cx="6276920" cy="4194675"/>
          </a:xfrm>
          <a:prstGeom prst="rect">
            <a:avLst/>
          </a:prstGeom>
        </p:spPr>
        <p:txBody>
          <a:bodyPr lIns="0" tIns="0" rIns="0" bIns="0"/>
          <a:lstStyle>
            <a:lvl1pPr marL="0" indent="0">
              <a:lnSpc>
                <a:spcPct val="100000"/>
              </a:lnSpc>
              <a:spcBef>
                <a:spcPts val="500"/>
              </a:spcBef>
              <a:buClr>
                <a:schemeClr val="accent1"/>
              </a:buClr>
              <a:buSzPct val="120000"/>
              <a:buFont typeface="System Font Regular"/>
              <a:buNone/>
              <a:defRPr sz="16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Navn</a:t>
            </a:r>
            <a:r>
              <a:rPr lang="en-GB" dirty="0"/>
              <a:t> </a:t>
            </a:r>
            <a:r>
              <a:rPr lang="en-GB" dirty="0" err="1"/>
              <a:t>Navnesen</a:t>
            </a:r>
            <a:endParaRPr lang="en-GB" dirty="0"/>
          </a:p>
          <a:p>
            <a:pPr lvl="0"/>
            <a:r>
              <a:rPr lang="en-GB" dirty="0"/>
              <a:t>Mobil: </a:t>
            </a:r>
            <a:r>
              <a:rPr lang="en-GB" dirty="0" err="1"/>
              <a:t>Xxx</a:t>
            </a:r>
            <a:r>
              <a:rPr lang="en-GB" dirty="0"/>
              <a:t> xxx </a:t>
            </a:r>
            <a:r>
              <a:rPr lang="en-GB" dirty="0" err="1"/>
              <a:t>xxx</a:t>
            </a:r>
            <a:br>
              <a:rPr lang="en-GB" dirty="0"/>
            </a:br>
            <a:r>
              <a:rPr lang="en-GB" dirty="0"/>
              <a:t>E-post: xx.xx@sos-barnebyer.no</a:t>
            </a:r>
          </a:p>
        </p:txBody>
      </p:sp>
    </p:spTree>
    <p:extLst>
      <p:ext uri="{BB962C8B-B14F-4D97-AF65-F5344CB8AC3E}">
        <p14:creationId xmlns:p14="http://schemas.microsoft.com/office/powerpoint/2010/main" val="3201549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 Light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D697A6-CAC5-492C-8803-3C71020929F4}"/>
              </a:ext>
            </a:extLst>
          </p:cNvPr>
          <p:cNvSpPr>
            <a:spLocks noGrp="1"/>
          </p:cNvSpPr>
          <p:nvPr>
            <p:ph type="pic" sz="quarter" idx="10"/>
          </p:nvPr>
        </p:nvSpPr>
        <p:spPr>
          <a:xfrm>
            <a:off x="0" y="0"/>
            <a:ext cx="10103644" cy="6858000"/>
          </a:xfrm>
          <a:prstGeom prst="rect">
            <a:avLst/>
          </a:prstGeom>
          <a:pattFill prst="pct90">
            <a:fgClr>
              <a:srgbClr val="00A3E6"/>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113973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in Horizontal Bar">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A920F6-374D-4CAB-940C-B425990FD3CF}"/>
              </a:ext>
            </a:extLst>
          </p:cNvPr>
          <p:cNvSpPr/>
          <p:nvPr userDrawn="1"/>
        </p:nvSpPr>
        <p:spPr>
          <a:xfrm>
            <a:off x="0" y="1310600"/>
            <a:ext cx="12192000" cy="487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A4FE2F2-82CA-0C4B-80A4-77EAC5F6B57D}"/>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Slide Number Placeholder 2">
            <a:extLst>
              <a:ext uri="{FF2B5EF4-FFF2-40B4-BE49-F238E27FC236}">
                <a16:creationId xmlns:a16="http://schemas.microsoft.com/office/drawing/2014/main" id="{1F101E64-DFD5-7044-A502-BBB107592054}"/>
              </a:ext>
            </a:extLst>
          </p:cNvPr>
          <p:cNvSpPr txBox="1">
            <a:spLocks/>
          </p:cNvSpPr>
          <p:nvPr userDrawn="1"/>
        </p:nvSpPr>
        <p:spPr>
          <a:xfrm>
            <a:off x="11424062" y="6528500"/>
            <a:ext cx="767938" cy="365125"/>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a:p>
        </p:txBody>
      </p:sp>
      <p:sp>
        <p:nvSpPr>
          <p:cNvPr id="17" name="Slide Number Placeholder 1">
            <a:extLst>
              <a:ext uri="{FF2B5EF4-FFF2-40B4-BE49-F238E27FC236}">
                <a16:creationId xmlns:a16="http://schemas.microsoft.com/office/drawing/2014/main" id="{712EB7CB-3981-5348-A1D2-B4D63A93002A}"/>
              </a:ext>
            </a:extLst>
          </p:cNvPr>
          <p:cNvSpPr>
            <a:spLocks noGrp="1"/>
          </p:cNvSpPr>
          <p:nvPr>
            <p:ph type="sldNum" sz="quarter" idx="4294967295"/>
          </p:nvPr>
        </p:nvSpPr>
        <p:spPr>
          <a:xfrm>
            <a:off x="11423650" y="6527800"/>
            <a:ext cx="768350" cy="365125"/>
          </a:xfrm>
          <a:prstGeom prst="rect">
            <a:avLst/>
          </a:prstGeom>
        </p:spPr>
        <p:txBody>
          <a:bodyPr/>
          <a:lstStyle/>
          <a:p>
            <a:fld id="{B5D6761B-E3C6-3B4B-8360-B18F2215394E}" type="slidenum">
              <a:rPr lang="en-GB" smtClean="0">
                <a:solidFill>
                  <a:schemeClr val="bg1"/>
                </a:solidFill>
              </a:rPr>
              <a:pPr/>
              <a:t>‹#›</a:t>
            </a:fld>
            <a:endParaRPr lang="en-GB" dirty="0">
              <a:solidFill>
                <a:schemeClr val="bg1"/>
              </a:solidFill>
            </a:endParaRPr>
          </a:p>
        </p:txBody>
      </p:sp>
      <p:sp>
        <p:nvSpPr>
          <p:cNvPr id="7"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681038" y="1874837"/>
            <a:ext cx="10626725" cy="3108325"/>
          </a:xfrm>
          <a:prstGeom prst="rect">
            <a:avLst/>
          </a:prstGeom>
        </p:spPr>
        <p:txBody>
          <a:bodyPr/>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601268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in Slide - Red Li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00DE144-2005-0249-B78F-33824937EABB}"/>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7"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752766" y="1618080"/>
            <a:ext cx="10626725" cy="4126169"/>
          </a:xfrm>
          <a:prstGeom prst="rect">
            <a:avLst/>
          </a:prstGeom>
        </p:spPr>
        <p:txBody>
          <a:bodyPr/>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24345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rved Background - Blu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4CDFC-6A53-B146-B138-62CBFEED79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4"/>
            <a:ext cx="12181973" cy="6854390"/>
          </a:xfrm>
          <a:prstGeom prst="rect">
            <a:avLst/>
          </a:prstGeom>
        </p:spPr>
      </p:pic>
      <p:pic>
        <p:nvPicPr>
          <p:cNvPr id="7" name="Picture 6">
            <a:extLst>
              <a:ext uri="{FF2B5EF4-FFF2-40B4-BE49-F238E27FC236}">
                <a16:creationId xmlns:a16="http://schemas.microsoft.com/office/drawing/2014/main" id="{172A963B-D27A-704C-A223-1D78AE1D5BD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
        <p:nvSpPr>
          <p:cNvPr id="8"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9"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752766" y="1618080"/>
            <a:ext cx="10626725" cy="4126169"/>
          </a:xfrm>
          <a:prstGeom prst="rect">
            <a:avLst/>
          </a:prstGeom>
        </p:spPr>
        <p:txBody>
          <a:bodyPr/>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 name="Straight Connector 9">
            <a:extLst>
              <a:ext uri="{FF2B5EF4-FFF2-40B4-BE49-F238E27FC236}">
                <a16:creationId xmlns:a16="http://schemas.microsoft.com/office/drawing/2014/main" id="{800DE144-2005-0249-B78F-33824937EABB}"/>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050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rved Background - Blue Line 2">
    <p:bg>
      <p:bgPr>
        <a:solidFill>
          <a:srgbClr val="BAE3F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36723B-2835-5C4D-98E1-6941C694F3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5"/>
            <a:ext cx="12181973" cy="6854390"/>
          </a:xfrm>
          <a:prstGeom prst="rect">
            <a:avLst/>
          </a:prstGeom>
        </p:spPr>
      </p:pic>
      <p:sp>
        <p:nvSpPr>
          <p:cNvPr id="5"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cxnSp>
        <p:nvCxnSpPr>
          <p:cNvPr id="8" name="Straight Connector 7">
            <a:extLst>
              <a:ext uri="{FF2B5EF4-FFF2-40B4-BE49-F238E27FC236}">
                <a16:creationId xmlns:a16="http://schemas.microsoft.com/office/drawing/2014/main" id="{800DE144-2005-0249-B78F-33824937EABB}"/>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833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p:bg>
      <p:bgPr>
        <a:solidFill>
          <a:srgbClr val="BAE3F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5CFC42-5260-D947-9AF7-02CF449F6E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5"/>
            <a:ext cx="12181973" cy="6854390"/>
          </a:xfrm>
          <a:prstGeom prst="rect">
            <a:avLst/>
          </a:prstGeom>
        </p:spPr>
      </p:pic>
      <p:sp>
        <p:nvSpPr>
          <p:cNvPr id="5"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cxnSp>
        <p:nvCxnSpPr>
          <p:cNvPr id="8" name="Straight Connector 7">
            <a:extLst>
              <a:ext uri="{FF2B5EF4-FFF2-40B4-BE49-F238E27FC236}">
                <a16:creationId xmlns:a16="http://schemas.microsoft.com/office/drawing/2014/main" id="{800DE144-2005-0249-B78F-33824937EABB}"/>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lasjon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34EDB-B45C-960C-36AA-7FFD886126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4"/>
            <a:ext cx="12181973" cy="6854390"/>
          </a:xfrm>
          <a:prstGeom prst="rect">
            <a:avLst/>
          </a:prstGeom>
        </p:spPr>
      </p:pic>
      <p:cxnSp>
        <p:nvCxnSpPr>
          <p:cNvPr id="8" name="Straight Connector 7">
            <a:extLst>
              <a:ext uri="{FF2B5EF4-FFF2-40B4-BE49-F238E27FC236}">
                <a16:creationId xmlns:a16="http://schemas.microsoft.com/office/drawing/2014/main" id="{2AD48EF0-37B9-43DE-8753-B1D7587E8506}"/>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644118" y="386714"/>
            <a:ext cx="10903760"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6"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644118" y="1516912"/>
            <a:ext cx="1090376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8" y="5918973"/>
            <a:ext cx="10903760"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pic>
        <p:nvPicPr>
          <p:cNvPr id="3" name="Picture 2">
            <a:extLst>
              <a:ext uri="{FF2B5EF4-FFF2-40B4-BE49-F238E27FC236}">
                <a16:creationId xmlns:a16="http://schemas.microsoft.com/office/drawing/2014/main" id="{E26AC89D-9931-4132-78C7-D3783C4A1D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Tree>
    <p:extLst>
      <p:ext uri="{BB962C8B-B14F-4D97-AF65-F5344CB8AC3E}">
        <p14:creationId xmlns:p14="http://schemas.microsoft.com/office/powerpoint/2010/main" val="2775970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20%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EF2A1A-C5DD-B043-8DF5-290AB37F95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4"/>
            <a:ext cx="12181973" cy="6854390"/>
          </a:xfrm>
          <a:prstGeom prst="rect">
            <a:avLst/>
          </a:prstGeom>
        </p:spPr>
      </p:pic>
      <p:cxnSp>
        <p:nvCxnSpPr>
          <p:cNvPr id="6" name="Straight Connector 5">
            <a:extLst>
              <a:ext uri="{FF2B5EF4-FFF2-40B4-BE49-F238E27FC236}">
                <a16:creationId xmlns:a16="http://schemas.microsoft.com/office/drawing/2014/main" id="{4060AEFB-A833-FC4A-ACDD-48A63A8E203B}"/>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9BC691-B8FD-1A4F-B186-0E42B1DEE1E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
        <p:nvSpPr>
          <p:cNvPr id="7"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2188997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rved Background - Red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206D2-A0F4-924E-91C3-E7D16B897B0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4"/>
            <a:ext cx="12181991" cy="6854400"/>
          </a:xfrm>
          <a:prstGeom prst="rect">
            <a:avLst/>
          </a:prstGeom>
        </p:spPr>
      </p:pic>
      <p:cxnSp>
        <p:nvCxnSpPr>
          <p:cNvPr id="6" name="Straight Connector 5">
            <a:extLst>
              <a:ext uri="{FF2B5EF4-FFF2-40B4-BE49-F238E27FC236}">
                <a16:creationId xmlns:a16="http://schemas.microsoft.com/office/drawing/2014/main" id="{969662E3-06CA-494E-BD2C-F00F86D57FE5}"/>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1099873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rved Background 2 - Red Line">
    <p:bg>
      <p:bgPr>
        <a:solidFill>
          <a:srgbClr val="BAE3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43A62-60BA-5244-833C-69347AA5C15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4" y="1805"/>
            <a:ext cx="12181971" cy="6854389"/>
          </a:xfrm>
          <a:prstGeom prst="rect">
            <a:avLst/>
          </a:prstGeom>
        </p:spPr>
      </p:pic>
      <p:cxnSp>
        <p:nvCxnSpPr>
          <p:cNvPr id="6" name="Straight Connector 5">
            <a:extLst>
              <a:ext uri="{FF2B5EF4-FFF2-40B4-BE49-F238E27FC236}">
                <a16:creationId xmlns:a16="http://schemas.microsoft.com/office/drawing/2014/main" id="{F2FFDB34-9354-0942-8AF3-0FBE617AE85A}"/>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1251426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lide - Red Line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CF58ECC-C0E9-4101-AF43-504BD4C2B73F}"/>
              </a:ext>
            </a:extLst>
          </p:cNvPr>
          <p:cNvSpPr>
            <a:spLocks noGrp="1"/>
          </p:cNvSpPr>
          <p:nvPr>
            <p:ph type="pic" sz="quarter" idx="10"/>
          </p:nvPr>
        </p:nvSpPr>
        <p:spPr>
          <a:xfrm>
            <a:off x="7150100" y="1"/>
            <a:ext cx="5043301" cy="6405887"/>
          </a:xfrm>
          <a:custGeom>
            <a:avLst/>
            <a:gdLst>
              <a:gd name="connsiteX0" fmla="*/ 0 w 5043301"/>
              <a:gd name="connsiteY0" fmla="*/ 0 h 6405887"/>
              <a:gd name="connsiteX1" fmla="*/ 5043301 w 5043301"/>
              <a:gd name="connsiteY1" fmla="*/ 0 h 6405887"/>
              <a:gd name="connsiteX2" fmla="*/ 5043301 w 5043301"/>
              <a:gd name="connsiteY2" fmla="*/ 6405887 h 6405887"/>
              <a:gd name="connsiteX3" fmla="*/ 2009503 w 5043301"/>
              <a:gd name="connsiteY3" fmla="*/ 6405887 h 6405887"/>
              <a:gd name="connsiteX4" fmla="*/ 0 w 5043301"/>
              <a:gd name="connsiteY4" fmla="*/ 4388618 h 640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301" h="6405887">
                <a:moveTo>
                  <a:pt x="0" y="0"/>
                </a:moveTo>
                <a:lnTo>
                  <a:pt x="5043301" y="0"/>
                </a:lnTo>
                <a:lnTo>
                  <a:pt x="5043301" y="6405887"/>
                </a:lnTo>
                <a:lnTo>
                  <a:pt x="2009503" y="6405887"/>
                </a:lnTo>
                <a:cubicBezTo>
                  <a:pt x="504317" y="6405887"/>
                  <a:pt x="0" y="5901570"/>
                  <a:pt x="0" y="4388618"/>
                </a:cubicBezTo>
                <a:close/>
              </a:path>
            </a:pathLst>
          </a:custGeom>
          <a:pattFill prst="pct90">
            <a:fgClr>
              <a:srgbClr val="00A1DF"/>
            </a:fgClr>
            <a:bgClr>
              <a:schemeClr val="bg1"/>
            </a:bgClr>
          </a:pattFill>
        </p:spPr>
        <p:txBody>
          <a:bodyPr wrap="square">
            <a:noAutofit/>
          </a:bodyPr>
          <a:lstStyle/>
          <a:p>
            <a:r>
              <a:rPr lang="en-US"/>
              <a:t>Click icon to add picture</a:t>
            </a:r>
          </a:p>
        </p:txBody>
      </p:sp>
      <p:cxnSp>
        <p:nvCxnSpPr>
          <p:cNvPr id="5" name="Straight Connector 4">
            <a:extLst>
              <a:ext uri="{FF2B5EF4-FFF2-40B4-BE49-F238E27FC236}">
                <a16:creationId xmlns:a16="http://schemas.microsoft.com/office/drawing/2014/main" id="{CBFC538E-1713-2B48-9F09-9DD1EF426740}"/>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a:xfrm>
            <a:off x="663019" y="263525"/>
            <a:ext cx="5432981" cy="1325563"/>
          </a:xfrm>
          <a:prstGeom prst="rect">
            <a:avLst/>
          </a:prstGeom>
        </p:spPr>
        <p:txBody>
          <a:bodyPr vert="horz" lIns="91440" tIns="45720" rIns="91440" bIns="45720" rtlCol="0" anchor="ctr">
            <a:normAutofit/>
          </a:bodyPr>
          <a:lstStyle/>
          <a:p>
            <a:r>
              <a:rPr lang="en-US"/>
              <a:t>Click to edit Master title style</a:t>
            </a:r>
            <a:endParaRPr lang="de-DE" dirty="0"/>
          </a:p>
        </p:txBody>
      </p:sp>
    </p:spTree>
    <p:extLst>
      <p:ext uri="{BB962C8B-B14F-4D97-AF65-F5344CB8AC3E}">
        <p14:creationId xmlns:p14="http://schemas.microsoft.com/office/powerpoint/2010/main" val="1570646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lide - Red Line Righ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8CF1234-0876-4FEB-AD46-B163D5EF8125}"/>
              </a:ext>
            </a:extLst>
          </p:cNvPr>
          <p:cNvCxnSpPr>
            <a:cxnSpLocks/>
          </p:cNvCxnSpPr>
          <p:nvPr userDrawn="1"/>
        </p:nvCxnSpPr>
        <p:spPr>
          <a:xfrm>
            <a:off x="11760000" y="683419"/>
            <a:ext cx="432000" cy="0"/>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35D3107E-5E40-BC42-A4D2-0C16BDA63C33}"/>
              </a:ext>
            </a:extLst>
          </p:cNvPr>
          <p:cNvSpPr>
            <a:spLocks noGrp="1"/>
          </p:cNvSpPr>
          <p:nvPr>
            <p:ph type="pic" sz="quarter" idx="10"/>
          </p:nvPr>
        </p:nvSpPr>
        <p:spPr>
          <a:xfrm flipH="1">
            <a:off x="0" y="1"/>
            <a:ext cx="5043301" cy="6405887"/>
          </a:xfrm>
          <a:custGeom>
            <a:avLst/>
            <a:gdLst>
              <a:gd name="connsiteX0" fmla="*/ 0 w 5043301"/>
              <a:gd name="connsiteY0" fmla="*/ 0 h 6405887"/>
              <a:gd name="connsiteX1" fmla="*/ 5043301 w 5043301"/>
              <a:gd name="connsiteY1" fmla="*/ 0 h 6405887"/>
              <a:gd name="connsiteX2" fmla="*/ 5043301 w 5043301"/>
              <a:gd name="connsiteY2" fmla="*/ 6405887 h 6405887"/>
              <a:gd name="connsiteX3" fmla="*/ 2009503 w 5043301"/>
              <a:gd name="connsiteY3" fmla="*/ 6405887 h 6405887"/>
              <a:gd name="connsiteX4" fmla="*/ 0 w 5043301"/>
              <a:gd name="connsiteY4" fmla="*/ 4388618 h 640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301" h="6405887">
                <a:moveTo>
                  <a:pt x="0" y="0"/>
                </a:moveTo>
                <a:lnTo>
                  <a:pt x="5043301" y="0"/>
                </a:lnTo>
                <a:lnTo>
                  <a:pt x="5043301" y="6405887"/>
                </a:lnTo>
                <a:lnTo>
                  <a:pt x="2009503" y="6405887"/>
                </a:lnTo>
                <a:cubicBezTo>
                  <a:pt x="504317" y="6405887"/>
                  <a:pt x="0" y="5901570"/>
                  <a:pt x="0" y="4388618"/>
                </a:cubicBezTo>
                <a:close/>
              </a:path>
            </a:pathLst>
          </a:custGeom>
          <a:pattFill prst="pct90">
            <a:fgClr>
              <a:srgbClr val="00A1DF"/>
            </a:fgClr>
            <a:bgClr>
              <a:schemeClr val="bg1"/>
            </a:bgClr>
          </a:pattFill>
        </p:spPr>
        <p:txBody>
          <a:bodyPr wrap="square">
            <a:noAutofit/>
          </a:bodyPr>
          <a:lstStyle/>
          <a:p>
            <a:r>
              <a:rPr lang="en-US"/>
              <a:t>Click icon to add picture</a:t>
            </a:r>
          </a:p>
        </p:txBody>
      </p:sp>
      <p:sp>
        <p:nvSpPr>
          <p:cNvPr id="6" name="Title Placeholder 1"/>
          <p:cNvSpPr>
            <a:spLocks noGrp="1"/>
          </p:cNvSpPr>
          <p:nvPr>
            <p:ph type="title"/>
          </p:nvPr>
        </p:nvSpPr>
        <p:spPr>
          <a:xfrm>
            <a:off x="6047819" y="263525"/>
            <a:ext cx="5432981" cy="1325563"/>
          </a:xfrm>
          <a:prstGeom prst="rect">
            <a:avLst/>
          </a:prstGeom>
        </p:spPr>
        <p:txBody>
          <a:bodyPr vert="horz" lIns="91440" tIns="45720" rIns="91440" bIns="45720" rtlCol="0" anchor="ctr">
            <a:normAutofit/>
          </a:bodyPr>
          <a:lstStyle/>
          <a:p>
            <a:r>
              <a:rPr lang="en-US"/>
              <a:t>Click to edit Master title style</a:t>
            </a:r>
            <a:endParaRPr lang="de-DE" dirty="0"/>
          </a:p>
        </p:txBody>
      </p:sp>
    </p:spTree>
    <p:extLst>
      <p:ext uri="{BB962C8B-B14F-4D97-AF65-F5344CB8AC3E}">
        <p14:creationId xmlns:p14="http://schemas.microsoft.com/office/powerpoint/2010/main" val="1895847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 Picture - Red Line Righ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8CF1234-0876-4FEB-AD46-B163D5EF8125}"/>
              </a:ext>
            </a:extLst>
          </p:cNvPr>
          <p:cNvCxnSpPr>
            <a:cxnSpLocks/>
          </p:cNvCxnSpPr>
          <p:nvPr userDrawn="1"/>
        </p:nvCxnSpPr>
        <p:spPr>
          <a:xfrm>
            <a:off x="11760000" y="683419"/>
            <a:ext cx="432000" cy="0"/>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B9C6993-412F-443D-8766-D0ED78E55E09}"/>
              </a:ext>
            </a:extLst>
          </p:cNvPr>
          <p:cNvSpPr>
            <a:spLocks noGrp="1"/>
          </p:cNvSpPr>
          <p:nvPr>
            <p:ph type="pic" sz="quarter" idx="10"/>
          </p:nvPr>
        </p:nvSpPr>
        <p:spPr>
          <a:xfrm>
            <a:off x="0" y="1476376"/>
            <a:ext cx="5294048" cy="5375787"/>
          </a:xfrm>
          <a:custGeom>
            <a:avLst/>
            <a:gdLst>
              <a:gd name="connsiteX0" fmla="*/ 0 w 5294048"/>
              <a:gd name="connsiteY0" fmla="*/ 0 h 5375787"/>
              <a:gd name="connsiteX1" fmla="*/ 3290788 w 5294048"/>
              <a:gd name="connsiteY1" fmla="*/ 0 h 5375787"/>
              <a:gd name="connsiteX2" fmla="*/ 5294048 w 5294048"/>
              <a:gd name="connsiteY2" fmla="*/ 2011002 h 5375787"/>
              <a:gd name="connsiteX3" fmla="*/ 5294048 w 5294048"/>
              <a:gd name="connsiteY3" fmla="*/ 5375787 h 5375787"/>
              <a:gd name="connsiteX4" fmla="*/ 0 w 5294048"/>
              <a:gd name="connsiteY4" fmla="*/ 5375787 h 537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048" h="5375787">
                <a:moveTo>
                  <a:pt x="0" y="0"/>
                </a:moveTo>
                <a:lnTo>
                  <a:pt x="3290788" y="0"/>
                </a:lnTo>
                <a:cubicBezTo>
                  <a:pt x="4791297" y="0"/>
                  <a:pt x="5294048" y="502750"/>
                  <a:pt x="5294048" y="2011002"/>
                </a:cubicBezTo>
                <a:lnTo>
                  <a:pt x="5294048" y="5375787"/>
                </a:lnTo>
                <a:lnTo>
                  <a:pt x="0" y="5375787"/>
                </a:lnTo>
                <a:close/>
              </a:path>
            </a:pathLst>
          </a:custGeom>
          <a:pattFill prst="pct90">
            <a:fgClr>
              <a:srgbClr val="00A1DF"/>
            </a:fgClr>
            <a:bgClr>
              <a:schemeClr val="bg1"/>
            </a:bgClr>
          </a:pattFill>
        </p:spPr>
        <p:txBody>
          <a:bodyPr wrap="square">
            <a:noAutofit/>
          </a:bodyPr>
          <a:lstStyle/>
          <a:p>
            <a:r>
              <a:rPr lang="en-US"/>
              <a:t>Click icon to add picture</a:t>
            </a:r>
          </a:p>
        </p:txBody>
      </p:sp>
      <p:sp>
        <p:nvSpPr>
          <p:cNvPr id="4"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lvl1pPr algn="r">
              <a:defRPr/>
            </a:lvl1pPr>
          </a:lstStyle>
          <a:p>
            <a:r>
              <a:rPr lang="en-US"/>
              <a:t>Click to edit Master title style</a:t>
            </a:r>
            <a:endParaRPr lang="de-DE"/>
          </a:p>
        </p:txBody>
      </p:sp>
    </p:spTree>
    <p:extLst>
      <p:ext uri="{BB962C8B-B14F-4D97-AF65-F5344CB8AC3E}">
        <p14:creationId xmlns:p14="http://schemas.microsoft.com/office/powerpoint/2010/main" val="1667118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 Picture - Red Line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9952138-E336-4C8E-8B93-5096A9053A46}"/>
              </a:ext>
            </a:extLst>
          </p:cNvPr>
          <p:cNvSpPr>
            <a:spLocks noGrp="1"/>
          </p:cNvSpPr>
          <p:nvPr>
            <p:ph type="pic" sz="quarter" idx="10"/>
          </p:nvPr>
        </p:nvSpPr>
        <p:spPr>
          <a:xfrm>
            <a:off x="6420370" y="1467756"/>
            <a:ext cx="5770994" cy="5384396"/>
          </a:xfrm>
          <a:custGeom>
            <a:avLst/>
            <a:gdLst>
              <a:gd name="connsiteX0" fmla="*/ 2006467 w 5770994"/>
              <a:gd name="connsiteY0" fmla="*/ 0 h 5384396"/>
              <a:gd name="connsiteX1" fmla="*/ 5770994 w 5770994"/>
              <a:gd name="connsiteY1" fmla="*/ 0 h 5384396"/>
              <a:gd name="connsiteX2" fmla="*/ 5770994 w 5770994"/>
              <a:gd name="connsiteY2" fmla="*/ 5384396 h 5384396"/>
              <a:gd name="connsiteX3" fmla="*/ 0 w 5770994"/>
              <a:gd name="connsiteY3" fmla="*/ 5384396 h 5384396"/>
              <a:gd name="connsiteX4" fmla="*/ 0 w 5770994"/>
              <a:gd name="connsiteY4" fmla="*/ 2014222 h 5384396"/>
              <a:gd name="connsiteX5" fmla="*/ 2006467 w 5770994"/>
              <a:gd name="connsiteY5" fmla="*/ 0 h 538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994" h="5384396">
                <a:moveTo>
                  <a:pt x="2006467" y="0"/>
                </a:moveTo>
                <a:lnTo>
                  <a:pt x="5770994" y="0"/>
                </a:lnTo>
                <a:lnTo>
                  <a:pt x="5770994" y="5384396"/>
                </a:lnTo>
                <a:lnTo>
                  <a:pt x="0" y="5384396"/>
                </a:lnTo>
                <a:lnTo>
                  <a:pt x="0" y="2014222"/>
                </a:lnTo>
                <a:cubicBezTo>
                  <a:pt x="0" y="503556"/>
                  <a:pt x="503556" y="0"/>
                  <a:pt x="2006467" y="0"/>
                </a:cubicBezTo>
                <a:close/>
              </a:path>
            </a:pathLst>
          </a:custGeom>
          <a:pattFill prst="pct90">
            <a:fgClr>
              <a:srgbClr val="00A1DF"/>
            </a:fgClr>
            <a:bgClr>
              <a:schemeClr val="bg1"/>
            </a:bgClr>
          </a:pattFill>
        </p:spPr>
        <p:txBody>
          <a:bodyPr wrap="square">
            <a:noAutofit/>
          </a:bodyPr>
          <a:lstStyle/>
          <a:p>
            <a:r>
              <a:rPr lang="en-US"/>
              <a:t>Click icon to add picture</a:t>
            </a:r>
          </a:p>
        </p:txBody>
      </p:sp>
      <p:cxnSp>
        <p:nvCxnSpPr>
          <p:cNvPr id="5" name="Straight Connector 4">
            <a:extLst>
              <a:ext uri="{FF2B5EF4-FFF2-40B4-BE49-F238E27FC236}">
                <a16:creationId xmlns:a16="http://schemas.microsoft.com/office/drawing/2014/main" id="{ED864571-002F-6A43-AA86-9BA11DA6E659}"/>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785354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Blue - Red Line">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28866-665D-544E-8CFC-E8E282C6F3F5}"/>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3787480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Blue - Blue Line">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12073D-DBFF-7442-9F1C-7B7DBB93F881}"/>
              </a:ext>
            </a:extLst>
          </p:cNvPr>
          <p:cNvCxnSpPr>
            <a:cxnSpLocks/>
          </p:cNvCxnSpPr>
          <p:nvPr userDrawn="1"/>
        </p:nvCxnSpPr>
        <p:spPr>
          <a:xfrm>
            <a:off x="-1" y="683418"/>
            <a:ext cx="432000" cy="1"/>
          </a:xfrm>
          <a:prstGeom prst="line">
            <a:avLst/>
          </a:prstGeom>
          <a:ln w="4064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Tree>
    <p:extLst>
      <p:ext uri="{BB962C8B-B14F-4D97-AF65-F5344CB8AC3E}">
        <p14:creationId xmlns:p14="http://schemas.microsoft.com/office/powerpoint/2010/main" val="2711591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bar">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896D52-F0D5-4152-88B2-A2350D5ECEEE}"/>
              </a:ext>
            </a:extLst>
          </p:cNvPr>
          <p:cNvSpPr/>
          <p:nvPr userDrawn="1"/>
        </p:nvSpPr>
        <p:spPr>
          <a:xfrm>
            <a:off x="5511800" y="0"/>
            <a:ext cx="668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69A988D-670F-42AA-8297-60A55404C77A}"/>
              </a:ext>
            </a:extLst>
          </p:cNvPr>
          <p:cNvCxnSpPr>
            <a:cxnSpLocks/>
          </p:cNvCxnSpPr>
          <p:nvPr userDrawn="1"/>
        </p:nvCxnSpPr>
        <p:spPr>
          <a:xfrm>
            <a:off x="11760000" y="683419"/>
            <a:ext cx="432000" cy="0"/>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6047819" y="263525"/>
            <a:ext cx="5432981" cy="1325563"/>
          </a:xfrm>
          <a:prstGeom prst="rect">
            <a:avLst/>
          </a:prstGeom>
        </p:spPr>
        <p:txBody>
          <a:bodyPr vert="horz" lIns="91440" tIns="45720" rIns="91440" bIns="45720" rtlCol="0" anchor="ctr">
            <a:normAutofit/>
          </a:bodyPr>
          <a:lstStyle/>
          <a:p>
            <a:r>
              <a:rPr lang="en-US"/>
              <a:t>Click to edit Master title style</a:t>
            </a:r>
            <a:endParaRPr lang="de-DE" dirty="0"/>
          </a:p>
        </p:txBody>
      </p:sp>
    </p:spTree>
    <p:extLst>
      <p:ext uri="{BB962C8B-B14F-4D97-AF65-F5344CB8AC3E}">
        <p14:creationId xmlns:p14="http://schemas.microsoft.com/office/powerpoint/2010/main" val="224523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lasj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34EDB-B45C-960C-36AA-7FFD886126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13" y="1804"/>
            <a:ext cx="12181973" cy="6854390"/>
          </a:xfrm>
          <a:prstGeom prst="rect">
            <a:avLst/>
          </a:prstGeom>
        </p:spPr>
      </p:pic>
      <p:cxnSp>
        <p:nvCxnSpPr>
          <p:cNvPr id="8" name="Straight Connector 7">
            <a:extLst>
              <a:ext uri="{FF2B5EF4-FFF2-40B4-BE49-F238E27FC236}">
                <a16:creationId xmlns:a16="http://schemas.microsoft.com/office/drawing/2014/main" id="{2AD48EF0-37B9-43DE-8753-B1D7587E8506}"/>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4" name="Rectangle 3">
            <a:extLst>
              <a:ext uri="{FF2B5EF4-FFF2-40B4-BE49-F238E27FC236}">
                <a16:creationId xmlns:a16="http://schemas.microsoft.com/office/drawing/2014/main" id="{6F077BDC-FD5E-756A-CBD5-7E5FB5136BE4}"/>
              </a:ext>
            </a:extLst>
          </p:cNvPr>
          <p:cNvSpPr/>
          <p:nvPr userDrawn="1"/>
        </p:nvSpPr>
        <p:spPr>
          <a:xfrm>
            <a:off x="501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273BA47C-0F3B-C0D9-6FC6-171D0B2E04B3}"/>
              </a:ext>
            </a:extLst>
          </p:cNvPr>
          <p:cNvCxnSpPr>
            <a:cxnSpLocks/>
          </p:cNvCxnSpPr>
          <p:nvPr userDrawn="1"/>
        </p:nvCxnSpPr>
        <p:spPr>
          <a:xfrm>
            <a:off x="5010"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6AC89D-9931-4132-78C7-D3783C4A1D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
        <p:nvSpPr>
          <p:cNvPr id="5" name="Title Placeholder 1"/>
          <p:cNvSpPr>
            <a:spLocks noGrp="1"/>
          </p:cNvSpPr>
          <p:nvPr>
            <p:ph type="title"/>
          </p:nvPr>
        </p:nvSpPr>
        <p:spPr>
          <a:xfrm>
            <a:off x="644118" y="386714"/>
            <a:ext cx="10903760"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6"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644118" y="1516912"/>
            <a:ext cx="501373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8" y="5918973"/>
            <a:ext cx="10903760"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6534148" y="1516912"/>
            <a:ext cx="501373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06949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9A336D0-9B79-1049-8179-A329CF9447C4}"/>
              </a:ext>
            </a:extLst>
          </p:cNvPr>
          <p:cNvGrpSpPr/>
          <p:nvPr userDrawn="1"/>
        </p:nvGrpSpPr>
        <p:grpSpPr>
          <a:xfrm>
            <a:off x="1890007" y="1499027"/>
            <a:ext cx="2056487" cy="2056487"/>
            <a:chOff x="397601" y="2709333"/>
            <a:chExt cx="2380654" cy="2380654"/>
          </a:xfrm>
        </p:grpSpPr>
        <p:sp>
          <p:nvSpPr>
            <p:cNvPr id="4" name="Rounded Rectangle 3">
              <a:extLst>
                <a:ext uri="{FF2B5EF4-FFF2-40B4-BE49-F238E27FC236}">
                  <a16:creationId xmlns:a16="http://schemas.microsoft.com/office/drawing/2014/main" id="{CA96BCB5-93DE-A04F-B838-B44E47D8B8B9}"/>
                </a:ext>
              </a:extLst>
            </p:cNvPr>
            <p:cNvSpPr/>
            <p:nvPr/>
          </p:nvSpPr>
          <p:spPr>
            <a:xfrm>
              <a:off x="397601" y="2709333"/>
              <a:ext cx="2380654" cy="2380654"/>
            </a:xfrm>
            <a:prstGeom prst="roundRect">
              <a:avLst>
                <a:gd name="adj" fmla="val 6597"/>
              </a:avLst>
            </a:prstGeom>
            <a:solidFill>
              <a:schemeClr val="bg1"/>
            </a:solidFill>
            <a:effectLst>
              <a:glow rad="76200">
                <a:schemeClr val="bg1">
                  <a:lumMod val="50000"/>
                  <a:alpha val="25000"/>
                </a:schemeClr>
              </a:glo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5" name="Rounded Rectangle 4">
              <a:extLst>
                <a:ext uri="{FF2B5EF4-FFF2-40B4-BE49-F238E27FC236}">
                  <a16:creationId xmlns:a16="http://schemas.microsoft.com/office/drawing/2014/main" id="{4A810D3C-6EF5-D541-B7AA-F97040DACBC1}"/>
                </a:ext>
              </a:extLst>
            </p:cNvPr>
            <p:cNvSpPr txBox="1"/>
            <p:nvPr/>
          </p:nvSpPr>
          <p:spPr>
            <a:xfrm>
              <a:off x="467328" y="2779060"/>
              <a:ext cx="2241200" cy="2241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endParaRPr lang="en-US" sz="4200" kern="1200" dirty="0">
                <a:solidFill>
                  <a:schemeClr val="accent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p:txBody>
        </p:sp>
      </p:grpSp>
      <p:grpSp>
        <p:nvGrpSpPr>
          <p:cNvPr id="6" name="Group 5">
            <a:extLst>
              <a:ext uri="{FF2B5EF4-FFF2-40B4-BE49-F238E27FC236}">
                <a16:creationId xmlns:a16="http://schemas.microsoft.com/office/drawing/2014/main" id="{A8043B1E-6C53-5E45-8791-F3CF114308A4}"/>
              </a:ext>
            </a:extLst>
          </p:cNvPr>
          <p:cNvGrpSpPr/>
          <p:nvPr userDrawn="1"/>
        </p:nvGrpSpPr>
        <p:grpSpPr>
          <a:xfrm>
            <a:off x="4157831" y="3771374"/>
            <a:ext cx="2056487" cy="2056487"/>
            <a:chOff x="397601" y="2709333"/>
            <a:chExt cx="2380654" cy="2380654"/>
          </a:xfrm>
        </p:grpSpPr>
        <p:sp>
          <p:nvSpPr>
            <p:cNvPr id="7" name="Rounded Rectangle 6">
              <a:extLst>
                <a:ext uri="{FF2B5EF4-FFF2-40B4-BE49-F238E27FC236}">
                  <a16:creationId xmlns:a16="http://schemas.microsoft.com/office/drawing/2014/main" id="{E3BCF8A6-4476-0C4C-ABCD-231440580C77}"/>
                </a:ext>
              </a:extLst>
            </p:cNvPr>
            <p:cNvSpPr/>
            <p:nvPr/>
          </p:nvSpPr>
          <p:spPr>
            <a:xfrm>
              <a:off x="397601" y="2709333"/>
              <a:ext cx="2380654" cy="2380654"/>
            </a:xfrm>
            <a:prstGeom prst="roundRect">
              <a:avLst>
                <a:gd name="adj" fmla="val 6597"/>
              </a:avLst>
            </a:prstGeom>
            <a:solidFill>
              <a:schemeClr val="bg1"/>
            </a:solidFill>
            <a:effectLst>
              <a:glow rad="76200">
                <a:schemeClr val="bg1">
                  <a:lumMod val="50000"/>
                  <a:alpha val="25000"/>
                </a:schemeClr>
              </a:glo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8" name="Rounded Rectangle 4">
              <a:extLst>
                <a:ext uri="{FF2B5EF4-FFF2-40B4-BE49-F238E27FC236}">
                  <a16:creationId xmlns:a16="http://schemas.microsoft.com/office/drawing/2014/main" id="{4B693488-79CA-4E41-BB5B-6E0650589439}"/>
                </a:ext>
              </a:extLst>
            </p:cNvPr>
            <p:cNvSpPr txBox="1"/>
            <p:nvPr/>
          </p:nvSpPr>
          <p:spPr>
            <a:xfrm>
              <a:off x="467328" y="2779060"/>
              <a:ext cx="2241200" cy="2241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endParaRPr lang="en-US" sz="4200" kern="1200" dirty="0">
                <a:solidFill>
                  <a:schemeClr val="accent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p:txBody>
        </p:sp>
      </p:grpSp>
      <p:grpSp>
        <p:nvGrpSpPr>
          <p:cNvPr id="9" name="Group 8">
            <a:extLst>
              <a:ext uri="{FF2B5EF4-FFF2-40B4-BE49-F238E27FC236}">
                <a16:creationId xmlns:a16="http://schemas.microsoft.com/office/drawing/2014/main" id="{BAD4CBF5-457F-3840-97DF-42ADB1BE4DF4}"/>
              </a:ext>
            </a:extLst>
          </p:cNvPr>
          <p:cNvGrpSpPr/>
          <p:nvPr userDrawn="1"/>
        </p:nvGrpSpPr>
        <p:grpSpPr>
          <a:xfrm>
            <a:off x="6420446" y="1499027"/>
            <a:ext cx="2056487" cy="2056487"/>
            <a:chOff x="397601" y="2709333"/>
            <a:chExt cx="2380654" cy="2380654"/>
          </a:xfrm>
        </p:grpSpPr>
        <p:sp>
          <p:nvSpPr>
            <p:cNvPr id="10" name="Rounded Rectangle 9">
              <a:extLst>
                <a:ext uri="{FF2B5EF4-FFF2-40B4-BE49-F238E27FC236}">
                  <a16:creationId xmlns:a16="http://schemas.microsoft.com/office/drawing/2014/main" id="{D0B09DB5-635F-9C4E-8CAA-223AEB492B65}"/>
                </a:ext>
              </a:extLst>
            </p:cNvPr>
            <p:cNvSpPr/>
            <p:nvPr/>
          </p:nvSpPr>
          <p:spPr>
            <a:xfrm>
              <a:off x="397601" y="2709333"/>
              <a:ext cx="2380654" cy="2380654"/>
            </a:xfrm>
            <a:prstGeom prst="roundRect">
              <a:avLst>
                <a:gd name="adj" fmla="val 6597"/>
              </a:avLst>
            </a:prstGeom>
            <a:solidFill>
              <a:schemeClr val="bg1"/>
            </a:solidFill>
            <a:effectLst>
              <a:glow rad="76200">
                <a:schemeClr val="bg1">
                  <a:lumMod val="50000"/>
                  <a:alpha val="25000"/>
                </a:schemeClr>
              </a:glo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1" name="Rounded Rectangle 4">
              <a:extLst>
                <a:ext uri="{FF2B5EF4-FFF2-40B4-BE49-F238E27FC236}">
                  <a16:creationId xmlns:a16="http://schemas.microsoft.com/office/drawing/2014/main" id="{1CC7329E-4678-B541-8260-E9E095DC927B}"/>
                </a:ext>
              </a:extLst>
            </p:cNvPr>
            <p:cNvSpPr txBox="1"/>
            <p:nvPr/>
          </p:nvSpPr>
          <p:spPr>
            <a:xfrm>
              <a:off x="467328" y="2779060"/>
              <a:ext cx="2241200" cy="2241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endParaRPr lang="en-US" sz="4200" kern="1200" dirty="0">
                <a:solidFill>
                  <a:schemeClr val="accent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p:txBody>
        </p:sp>
      </p:grpSp>
      <p:grpSp>
        <p:nvGrpSpPr>
          <p:cNvPr id="12" name="Group 11">
            <a:extLst>
              <a:ext uri="{FF2B5EF4-FFF2-40B4-BE49-F238E27FC236}">
                <a16:creationId xmlns:a16="http://schemas.microsoft.com/office/drawing/2014/main" id="{F785EC8D-4F31-2A45-9C07-00D069CEF8FB}"/>
              </a:ext>
            </a:extLst>
          </p:cNvPr>
          <p:cNvGrpSpPr/>
          <p:nvPr userDrawn="1"/>
        </p:nvGrpSpPr>
        <p:grpSpPr>
          <a:xfrm>
            <a:off x="8688267" y="3771374"/>
            <a:ext cx="2056487" cy="2056487"/>
            <a:chOff x="397601" y="2709333"/>
            <a:chExt cx="2380654" cy="2380654"/>
          </a:xfrm>
        </p:grpSpPr>
        <p:sp>
          <p:nvSpPr>
            <p:cNvPr id="13" name="Rounded Rectangle 12">
              <a:extLst>
                <a:ext uri="{FF2B5EF4-FFF2-40B4-BE49-F238E27FC236}">
                  <a16:creationId xmlns:a16="http://schemas.microsoft.com/office/drawing/2014/main" id="{74EC88FA-02A9-3540-B73D-DED4547E412F}"/>
                </a:ext>
              </a:extLst>
            </p:cNvPr>
            <p:cNvSpPr/>
            <p:nvPr/>
          </p:nvSpPr>
          <p:spPr>
            <a:xfrm>
              <a:off x="397601" y="2709333"/>
              <a:ext cx="2380654" cy="2380654"/>
            </a:xfrm>
            <a:prstGeom prst="roundRect">
              <a:avLst>
                <a:gd name="adj" fmla="val 6597"/>
              </a:avLst>
            </a:prstGeom>
            <a:solidFill>
              <a:schemeClr val="bg1"/>
            </a:solidFill>
            <a:effectLst>
              <a:glow rad="76200">
                <a:schemeClr val="bg1">
                  <a:lumMod val="50000"/>
                  <a:alpha val="25000"/>
                </a:schemeClr>
              </a:glo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4" name="Rounded Rectangle 4">
              <a:extLst>
                <a:ext uri="{FF2B5EF4-FFF2-40B4-BE49-F238E27FC236}">
                  <a16:creationId xmlns:a16="http://schemas.microsoft.com/office/drawing/2014/main" id="{E03CF870-E5F3-4943-8B0D-ABF756018D54}"/>
                </a:ext>
              </a:extLst>
            </p:cNvPr>
            <p:cNvSpPr txBox="1"/>
            <p:nvPr/>
          </p:nvSpPr>
          <p:spPr>
            <a:xfrm>
              <a:off x="467328" y="2779060"/>
              <a:ext cx="2241200" cy="2241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endParaRPr lang="en-US" sz="4200" kern="1200" dirty="0">
                <a:solidFill>
                  <a:schemeClr val="accent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a:p>
              <a:pPr marL="285750" lvl="1" indent="-285750" algn="l" defTabSz="1466850">
                <a:lnSpc>
                  <a:spcPct val="90000"/>
                </a:lnSpc>
                <a:spcBef>
                  <a:spcPct val="0"/>
                </a:spcBef>
                <a:spcAft>
                  <a:spcPct val="15000"/>
                </a:spcAft>
                <a:buNone/>
              </a:pPr>
              <a:endParaRPr lang="en-US" sz="3300" kern="1200" dirty="0">
                <a:solidFill>
                  <a:schemeClr val="tx1"/>
                </a:solidFill>
              </a:endParaRPr>
            </a:p>
          </p:txBody>
        </p:sp>
      </p:grpSp>
      <p:sp>
        <p:nvSpPr>
          <p:cNvPr id="15" name="Picture Placeholder 3">
            <a:extLst>
              <a:ext uri="{FF2B5EF4-FFF2-40B4-BE49-F238E27FC236}">
                <a16:creationId xmlns:a16="http://schemas.microsoft.com/office/drawing/2014/main" id="{29BBFC5F-F7B1-4D63-B763-CED518BBDCA7}"/>
              </a:ext>
            </a:extLst>
          </p:cNvPr>
          <p:cNvSpPr>
            <a:spLocks noGrp="1"/>
          </p:cNvSpPr>
          <p:nvPr>
            <p:ph type="pic" sz="quarter" idx="10"/>
          </p:nvPr>
        </p:nvSpPr>
        <p:spPr>
          <a:xfrm>
            <a:off x="4157831" y="1499026"/>
            <a:ext cx="2056487" cy="2074261"/>
          </a:xfrm>
          <a:prstGeom prst="rect">
            <a:avLst/>
          </a:prstGeom>
          <a:pattFill prst="pct90">
            <a:fgClr>
              <a:srgbClr val="00A3E6"/>
            </a:fgClr>
            <a:bgClr>
              <a:schemeClr val="bg1"/>
            </a:bgClr>
          </a:pattFill>
        </p:spPr>
        <p:txBody>
          <a:bodyPr/>
          <a:lstStyle>
            <a:lvl1pPr>
              <a:defRPr sz="1400"/>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29BBFC5F-F7B1-4D63-B763-CED518BBDCA7}"/>
              </a:ext>
            </a:extLst>
          </p:cNvPr>
          <p:cNvSpPr>
            <a:spLocks noGrp="1"/>
          </p:cNvSpPr>
          <p:nvPr>
            <p:ph type="pic" sz="quarter" idx="11"/>
          </p:nvPr>
        </p:nvSpPr>
        <p:spPr>
          <a:xfrm>
            <a:off x="1890006" y="3762486"/>
            <a:ext cx="2056487" cy="2074261"/>
          </a:xfrm>
          <a:prstGeom prst="rect">
            <a:avLst/>
          </a:prstGeom>
          <a:pattFill prst="pct90">
            <a:fgClr>
              <a:srgbClr val="00A3E6"/>
            </a:fgClr>
            <a:bgClr>
              <a:schemeClr val="bg1"/>
            </a:bgClr>
          </a:pattFill>
        </p:spPr>
        <p:txBody>
          <a:bodyPr/>
          <a:lstStyle>
            <a:lvl1pPr>
              <a:defRPr sz="1400"/>
            </a:lvl1pPr>
          </a:lstStyle>
          <a:p>
            <a:r>
              <a:rPr lang="en-US"/>
              <a:t>Click icon to add picture</a:t>
            </a:r>
            <a:endParaRPr lang="en-US" dirty="0"/>
          </a:p>
        </p:txBody>
      </p:sp>
      <p:sp>
        <p:nvSpPr>
          <p:cNvPr id="18" name="Picture Placeholder 3">
            <a:extLst>
              <a:ext uri="{FF2B5EF4-FFF2-40B4-BE49-F238E27FC236}">
                <a16:creationId xmlns:a16="http://schemas.microsoft.com/office/drawing/2014/main" id="{29BBFC5F-F7B1-4D63-B763-CED518BBDCA7}"/>
              </a:ext>
            </a:extLst>
          </p:cNvPr>
          <p:cNvSpPr>
            <a:spLocks noGrp="1"/>
          </p:cNvSpPr>
          <p:nvPr>
            <p:ph type="pic" sz="quarter" idx="12"/>
          </p:nvPr>
        </p:nvSpPr>
        <p:spPr>
          <a:xfrm>
            <a:off x="6420442" y="3771374"/>
            <a:ext cx="2056487" cy="2074261"/>
          </a:xfrm>
          <a:prstGeom prst="rect">
            <a:avLst/>
          </a:prstGeom>
          <a:pattFill prst="pct90">
            <a:fgClr>
              <a:srgbClr val="00A3E6"/>
            </a:fgClr>
            <a:bgClr>
              <a:schemeClr val="bg1"/>
            </a:bgClr>
          </a:pattFill>
        </p:spPr>
        <p:txBody>
          <a:bodyPr/>
          <a:lstStyle>
            <a:lvl1pPr>
              <a:defRPr sz="1400"/>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29BBFC5F-F7B1-4D63-B763-CED518BBDCA7}"/>
              </a:ext>
            </a:extLst>
          </p:cNvPr>
          <p:cNvSpPr>
            <a:spLocks noGrp="1"/>
          </p:cNvSpPr>
          <p:nvPr>
            <p:ph type="pic" sz="quarter" idx="13"/>
          </p:nvPr>
        </p:nvSpPr>
        <p:spPr>
          <a:xfrm>
            <a:off x="8683061" y="1499026"/>
            <a:ext cx="2056487" cy="2074261"/>
          </a:xfrm>
          <a:prstGeom prst="rect">
            <a:avLst/>
          </a:prstGeom>
          <a:pattFill prst="pct90">
            <a:fgClr>
              <a:srgbClr val="00A3E6"/>
            </a:fgClr>
            <a:bgClr>
              <a:schemeClr val="bg1"/>
            </a:bgClr>
          </a:pattFill>
        </p:spPr>
        <p:txBody>
          <a:bodyPr/>
          <a:lstStyle>
            <a:lvl1pPr>
              <a:defRPr sz="1400"/>
            </a:lvl1pPr>
          </a:lstStyle>
          <a:p>
            <a:r>
              <a:rPr lang="en-US"/>
              <a:t>Click icon to add picture</a:t>
            </a:r>
            <a:endParaRPr lang="en-US" dirty="0"/>
          </a:p>
        </p:txBody>
      </p:sp>
      <p:sp>
        <p:nvSpPr>
          <p:cNvPr id="20" name="Title Placeholder 1"/>
          <p:cNvSpPr>
            <a:spLocks noGrp="1"/>
          </p:cNvSpPr>
          <p:nvPr>
            <p:ph type="title"/>
          </p:nvPr>
        </p:nvSpPr>
        <p:spPr>
          <a:xfrm>
            <a:off x="736601" y="20636"/>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cxnSp>
        <p:nvCxnSpPr>
          <p:cNvPr id="21" name="Straight Connector 20">
            <a:extLst>
              <a:ext uri="{FF2B5EF4-FFF2-40B4-BE49-F238E27FC236}">
                <a16:creationId xmlns:a16="http://schemas.microsoft.com/office/drawing/2014/main" id="{E412073D-DBFF-7442-9F1C-7B7DBB93F881}"/>
              </a:ext>
            </a:extLst>
          </p:cNvPr>
          <p:cNvCxnSpPr>
            <a:cxnSpLocks/>
          </p:cNvCxnSpPr>
          <p:nvPr userDrawn="1"/>
        </p:nvCxnSpPr>
        <p:spPr>
          <a:xfrm>
            <a:off x="-1" y="683418"/>
            <a:ext cx="432000" cy="1"/>
          </a:xfrm>
          <a:prstGeom prst="line">
            <a:avLst/>
          </a:prstGeom>
          <a:ln w="4064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96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0" y="0"/>
            <a:ext cx="609600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5" name="Title Placeholder 1"/>
          <p:cNvSpPr>
            <a:spLocks noGrp="1"/>
          </p:cNvSpPr>
          <p:nvPr>
            <p:ph type="title"/>
          </p:nvPr>
        </p:nvSpPr>
        <p:spPr>
          <a:xfrm>
            <a:off x="6534146" y="386714"/>
            <a:ext cx="5013731"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534146" y="5918973"/>
            <a:ext cx="5013732"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6534148" y="1516912"/>
            <a:ext cx="501373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7656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D23E152B-8A57-562B-94EB-590191AF84F9}"/>
              </a:ext>
            </a:extLst>
          </p:cNvPr>
          <p:cNvSpPr>
            <a:spLocks noGrp="1"/>
          </p:cNvSpPr>
          <p:nvPr>
            <p:ph type="pic" sz="quarter" idx="13"/>
          </p:nvPr>
        </p:nvSpPr>
        <p:spPr>
          <a:xfrm>
            <a:off x="6096000" y="0"/>
            <a:ext cx="6096000" cy="6858000"/>
          </a:xfrm>
          <a:prstGeom prst="rect">
            <a:avLst/>
          </a:prstGeom>
          <a:pattFill prst="pct90">
            <a:fgClr>
              <a:srgbClr val="00A3E6"/>
            </a:fgClr>
            <a:bgClr>
              <a:schemeClr val="bg1"/>
            </a:bgClr>
          </a:pattFill>
        </p:spPr>
        <p:txBody>
          <a:bodyPr/>
          <a:lstStyle/>
          <a:p>
            <a:r>
              <a:rPr lang="en-US"/>
              <a:t>Click icon to add picture</a:t>
            </a:r>
          </a:p>
        </p:txBody>
      </p:sp>
      <p:cxnSp>
        <p:nvCxnSpPr>
          <p:cNvPr id="8" name="Straight Connector 7">
            <a:extLst>
              <a:ext uri="{FF2B5EF4-FFF2-40B4-BE49-F238E27FC236}">
                <a16:creationId xmlns:a16="http://schemas.microsoft.com/office/drawing/2014/main" id="{2AD48EF0-37B9-43DE-8753-B1D7587E8506}"/>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cxnSp>
        <p:nvCxnSpPr>
          <p:cNvPr id="7" name="Straight Connector 6">
            <a:extLst>
              <a:ext uri="{FF2B5EF4-FFF2-40B4-BE49-F238E27FC236}">
                <a16:creationId xmlns:a16="http://schemas.microsoft.com/office/drawing/2014/main" id="{273BA47C-0F3B-C0D9-6FC6-171D0B2E04B3}"/>
              </a:ext>
            </a:extLst>
          </p:cNvPr>
          <p:cNvCxnSpPr>
            <a:cxnSpLocks/>
          </p:cNvCxnSpPr>
          <p:nvPr userDrawn="1"/>
        </p:nvCxnSpPr>
        <p:spPr>
          <a:xfrm>
            <a:off x="5010"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644118" y="386714"/>
            <a:ext cx="5013730"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6"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644118" y="1516912"/>
            <a:ext cx="501373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8" y="5918973"/>
            <a:ext cx="5013730"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pic>
        <p:nvPicPr>
          <p:cNvPr id="14" name="Picture 13">
            <a:extLst>
              <a:ext uri="{FF2B5EF4-FFF2-40B4-BE49-F238E27FC236}">
                <a16:creationId xmlns:a16="http://schemas.microsoft.com/office/drawing/2014/main" id="{1975E167-46A3-1112-649A-C6598BF74F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Tree>
    <p:extLst>
      <p:ext uri="{BB962C8B-B14F-4D97-AF65-F5344CB8AC3E}">
        <p14:creationId xmlns:p14="http://schemas.microsoft.com/office/powerpoint/2010/main" val="123943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Relasj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E22397-C097-0D23-4604-49F593C017F3}"/>
              </a:ext>
            </a:extLst>
          </p:cNvPr>
          <p:cNvSpPr/>
          <p:nvPr userDrawn="1"/>
        </p:nvSpPr>
        <p:spPr>
          <a:xfrm>
            <a:off x="0" y="0"/>
            <a:ext cx="610602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3">
            <a:extLst>
              <a:ext uri="{FF2B5EF4-FFF2-40B4-BE49-F238E27FC236}">
                <a16:creationId xmlns:a16="http://schemas.microsoft.com/office/drawing/2014/main" id="{D23E152B-8A57-562B-94EB-590191AF84F9}"/>
              </a:ext>
            </a:extLst>
          </p:cNvPr>
          <p:cNvSpPr>
            <a:spLocks noGrp="1"/>
          </p:cNvSpPr>
          <p:nvPr>
            <p:ph type="pic" sz="quarter" idx="13"/>
          </p:nvPr>
        </p:nvSpPr>
        <p:spPr>
          <a:xfrm>
            <a:off x="6096000" y="0"/>
            <a:ext cx="6096000" cy="6858000"/>
          </a:xfrm>
          <a:prstGeom prst="rect">
            <a:avLst/>
          </a:prstGeom>
          <a:pattFill prst="pct90">
            <a:fgClr>
              <a:srgbClr val="00A3E6"/>
            </a:fgClr>
            <a:bgClr>
              <a:schemeClr val="bg1"/>
            </a:bgClr>
          </a:pattFill>
        </p:spPr>
        <p:txBody>
          <a:bodyPr/>
          <a:lstStyle/>
          <a:p>
            <a:r>
              <a:rPr lang="en-US"/>
              <a:t>Click icon to add picture</a:t>
            </a:r>
          </a:p>
        </p:txBody>
      </p:sp>
      <p:cxnSp>
        <p:nvCxnSpPr>
          <p:cNvPr id="8" name="Straight Connector 7">
            <a:extLst>
              <a:ext uri="{FF2B5EF4-FFF2-40B4-BE49-F238E27FC236}">
                <a16:creationId xmlns:a16="http://schemas.microsoft.com/office/drawing/2014/main" id="{2AD48EF0-37B9-43DE-8753-B1D7587E8506}"/>
              </a:ext>
            </a:extLst>
          </p:cNvPr>
          <p:cNvCxnSpPr>
            <a:cxnSpLocks/>
          </p:cNvCxnSpPr>
          <p:nvPr userDrawn="1"/>
        </p:nvCxnSpPr>
        <p:spPr>
          <a:xfrm>
            <a:off x="-1"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cxnSp>
        <p:nvCxnSpPr>
          <p:cNvPr id="7" name="Straight Connector 6">
            <a:extLst>
              <a:ext uri="{FF2B5EF4-FFF2-40B4-BE49-F238E27FC236}">
                <a16:creationId xmlns:a16="http://schemas.microsoft.com/office/drawing/2014/main" id="{273BA47C-0F3B-C0D9-6FC6-171D0B2E04B3}"/>
              </a:ext>
            </a:extLst>
          </p:cNvPr>
          <p:cNvCxnSpPr>
            <a:cxnSpLocks/>
          </p:cNvCxnSpPr>
          <p:nvPr userDrawn="1"/>
        </p:nvCxnSpPr>
        <p:spPr>
          <a:xfrm>
            <a:off x="5010"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644118" y="386714"/>
            <a:ext cx="5013730"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6" name="Text Placeholder 2">
            <a:extLst>
              <a:ext uri="{FF2B5EF4-FFF2-40B4-BE49-F238E27FC236}">
                <a16:creationId xmlns:a16="http://schemas.microsoft.com/office/drawing/2014/main" id="{89143AAA-FA56-7042-81A8-3EA69EE2ADA7}"/>
              </a:ext>
            </a:extLst>
          </p:cNvPr>
          <p:cNvSpPr>
            <a:spLocks noGrp="1"/>
          </p:cNvSpPr>
          <p:nvPr>
            <p:ph type="body" sz="quarter" idx="10" hasCustomPrompt="1"/>
          </p:nvPr>
        </p:nvSpPr>
        <p:spPr>
          <a:xfrm>
            <a:off x="644118" y="1516912"/>
            <a:ext cx="5013730"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644118" y="5918973"/>
            <a:ext cx="5013730"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pic>
        <p:nvPicPr>
          <p:cNvPr id="14" name="Picture 13">
            <a:extLst>
              <a:ext uri="{FF2B5EF4-FFF2-40B4-BE49-F238E27FC236}">
                <a16:creationId xmlns:a16="http://schemas.microsoft.com/office/drawing/2014/main" id="{1975E167-46A3-1112-649A-C6598BF74F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Tree>
    <p:extLst>
      <p:ext uri="{BB962C8B-B14F-4D97-AF65-F5344CB8AC3E}">
        <p14:creationId xmlns:p14="http://schemas.microsoft.com/office/powerpoint/2010/main" val="3863447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0" y="0"/>
            <a:ext cx="609600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7940040" y="1179072"/>
            <a:ext cx="3607837" cy="4499856"/>
          </a:xfrm>
          <a:prstGeom prst="rect">
            <a:avLst/>
          </a:prstGeom>
        </p:spPr>
        <p:txBody>
          <a:bodyPr lIns="0" tIns="0" rIns="0" bIns="0" anchor="ctr"/>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39151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6096000" y="0"/>
            <a:ext cx="609600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cxnSp>
        <p:nvCxnSpPr>
          <p:cNvPr id="4" name="Straight Connector 3">
            <a:extLst>
              <a:ext uri="{FF2B5EF4-FFF2-40B4-BE49-F238E27FC236}">
                <a16:creationId xmlns:a16="http://schemas.microsoft.com/office/drawing/2014/main" id="{E6AA67A2-F496-EA98-C6BF-8BE65FED0FE3}"/>
              </a:ext>
            </a:extLst>
          </p:cNvPr>
          <p:cNvCxnSpPr>
            <a:cxnSpLocks/>
          </p:cNvCxnSpPr>
          <p:nvPr userDrawn="1"/>
        </p:nvCxnSpPr>
        <p:spPr>
          <a:xfrm>
            <a:off x="5010" y="683418"/>
            <a:ext cx="432000" cy="1"/>
          </a:xfrm>
          <a:prstGeom prst="line">
            <a:avLst/>
          </a:prstGeom>
          <a:ln w="4064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005FF081-91AC-1085-58B1-BB4F56A03E2C}"/>
              </a:ext>
            </a:extLst>
          </p:cNvPr>
          <p:cNvSpPr>
            <a:spLocks noGrp="1"/>
          </p:cNvSpPr>
          <p:nvPr>
            <p:ph type="body" sz="quarter" idx="12" hasCustomPrompt="1"/>
          </p:nvPr>
        </p:nvSpPr>
        <p:spPr>
          <a:xfrm>
            <a:off x="644118" y="1179072"/>
            <a:ext cx="3607837" cy="4499856"/>
          </a:xfrm>
          <a:prstGeom prst="rect">
            <a:avLst/>
          </a:prstGeom>
        </p:spPr>
        <p:txBody>
          <a:bodyPr lIns="0" tIns="0" rIns="0" bIns="0" anchor="ctr"/>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89A27AE6-2BB5-4A45-E400-A0E643AD51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63841" y="6027287"/>
            <a:ext cx="988048" cy="747370"/>
          </a:xfrm>
          <a:prstGeom prst="rect">
            <a:avLst/>
          </a:prstGeom>
        </p:spPr>
      </p:pic>
    </p:spTree>
    <p:extLst>
      <p:ext uri="{BB962C8B-B14F-4D97-AF65-F5344CB8AC3E}">
        <p14:creationId xmlns:p14="http://schemas.microsoft.com/office/powerpoint/2010/main" val="111632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Relasjon 3">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85AC549-2946-3A49-C100-451894C0FAE7}"/>
              </a:ext>
            </a:extLst>
          </p:cNvPr>
          <p:cNvSpPr>
            <a:spLocks noGrp="1"/>
          </p:cNvSpPr>
          <p:nvPr>
            <p:ph type="pic" sz="quarter" idx="13"/>
          </p:nvPr>
        </p:nvSpPr>
        <p:spPr>
          <a:xfrm>
            <a:off x="0" y="0"/>
            <a:ext cx="3473450" cy="6858000"/>
          </a:xfrm>
          <a:prstGeom prst="rect">
            <a:avLst/>
          </a:prstGeom>
          <a:pattFill prst="pct90">
            <a:fgClr>
              <a:srgbClr val="00A3E6"/>
            </a:fgClr>
            <a:bgClr>
              <a:schemeClr val="bg1"/>
            </a:bgClr>
          </a:pattFill>
        </p:spPr>
        <p:txBody>
          <a:bodyPr/>
          <a:lstStyle/>
          <a:p>
            <a:r>
              <a:rPr lang="en-US"/>
              <a:t>Click icon to add picture</a:t>
            </a:r>
          </a:p>
        </p:txBody>
      </p:sp>
      <p:sp>
        <p:nvSpPr>
          <p:cNvPr id="10" name="Slide Number Placeholder 2">
            <a:extLst>
              <a:ext uri="{FF2B5EF4-FFF2-40B4-BE49-F238E27FC236}">
                <a16:creationId xmlns:a16="http://schemas.microsoft.com/office/drawing/2014/main" id="{8A64BA4F-DEE7-C9CD-6875-36C2B431BA96}"/>
              </a:ext>
            </a:extLst>
          </p:cNvPr>
          <p:cNvSpPr txBox="1">
            <a:spLocks/>
          </p:cNvSpPr>
          <p:nvPr userDrawn="1"/>
        </p:nvSpPr>
        <p:spPr>
          <a:xfrm>
            <a:off x="11424062" y="6528501"/>
            <a:ext cx="767938" cy="329500"/>
          </a:xfrm>
          <a:prstGeom prst="rect">
            <a:avLst/>
          </a:prstGeom>
        </p:spPr>
        <p:txBody>
          <a:bodyPr vert="horz" lIns="91440" tIns="45720" rIns="91440" bIns="45720" rtlCol="0" anchor="ctr"/>
          <a:lstStyle>
            <a:defPPr>
              <a:defRPr lang="en-US"/>
            </a:defPPr>
            <a:lvl1pPr marL="0" algn="r" defTabSz="914400" rtl="0" eaLnBrk="1" latinLnBrk="0" hangingPunct="1">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6761B-E3C6-3B4B-8360-B18F2215394E}" type="slidenum">
              <a:rPr lang="en-GB" smtClean="0"/>
              <a:pPr/>
              <a:t>‹#›</a:t>
            </a:fld>
            <a:endParaRPr lang="en-GB" dirty="0"/>
          </a:p>
        </p:txBody>
      </p:sp>
      <p:sp>
        <p:nvSpPr>
          <p:cNvPr id="5" name="Title Placeholder 1"/>
          <p:cNvSpPr>
            <a:spLocks noGrp="1"/>
          </p:cNvSpPr>
          <p:nvPr>
            <p:ph type="title"/>
          </p:nvPr>
        </p:nvSpPr>
        <p:spPr>
          <a:xfrm>
            <a:off x="3911594" y="386714"/>
            <a:ext cx="7636284" cy="882000"/>
          </a:xfrm>
          <a:prstGeom prst="rect">
            <a:avLst/>
          </a:prstGeom>
        </p:spPr>
        <p:txBody>
          <a:bodyPr vert="horz" lIns="0" tIns="0" rIns="0" bIns="0" rtlCol="0" anchor="t">
            <a:normAutofit/>
          </a:bodyPr>
          <a:lstStyle>
            <a:lvl1pPr>
              <a:defRPr sz="3200"/>
            </a:lvl1pPr>
          </a:lstStyle>
          <a:p>
            <a:r>
              <a:rPr lang="en-US" dirty="0"/>
              <a:t>Click to edit Master title style</a:t>
            </a:r>
            <a:endParaRPr lang="de-DE" dirty="0"/>
          </a:p>
        </p:txBody>
      </p:sp>
      <p:sp>
        <p:nvSpPr>
          <p:cNvPr id="13" name="Text Placeholder 2">
            <a:extLst>
              <a:ext uri="{FF2B5EF4-FFF2-40B4-BE49-F238E27FC236}">
                <a16:creationId xmlns:a16="http://schemas.microsoft.com/office/drawing/2014/main" id="{268170B9-29ED-41A3-AA45-764F50485785}"/>
              </a:ext>
            </a:extLst>
          </p:cNvPr>
          <p:cNvSpPr>
            <a:spLocks noGrp="1"/>
          </p:cNvSpPr>
          <p:nvPr>
            <p:ph type="body" sz="quarter" idx="11" hasCustomPrompt="1"/>
          </p:nvPr>
        </p:nvSpPr>
        <p:spPr>
          <a:xfrm>
            <a:off x="3911593" y="5918973"/>
            <a:ext cx="7636285" cy="180655"/>
          </a:xfrm>
          <a:prstGeom prst="rect">
            <a:avLst/>
          </a:prstGeom>
        </p:spPr>
        <p:txBody>
          <a:bodyPr lIns="0" tIns="0" rIns="0" bIns="0"/>
          <a:lstStyle>
            <a:lvl1pPr marL="0" indent="0">
              <a:lnSpc>
                <a:spcPct val="100000"/>
              </a:lnSpc>
              <a:spcBef>
                <a:spcPts val="0"/>
              </a:spcBef>
              <a:buClr>
                <a:schemeClr val="accent1"/>
              </a:buClr>
              <a:buSzPct val="120000"/>
              <a:buFont typeface="System Font Regular"/>
              <a:buNone/>
              <a:defRPr sz="10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err="1"/>
              <a:t>Kilder</a:t>
            </a:r>
            <a:r>
              <a:rPr lang="en-GB" dirty="0"/>
              <a:t>/noter:</a:t>
            </a:r>
          </a:p>
        </p:txBody>
      </p:sp>
      <p:sp>
        <p:nvSpPr>
          <p:cNvPr id="9" name="Text Placeholder 2">
            <a:extLst>
              <a:ext uri="{FF2B5EF4-FFF2-40B4-BE49-F238E27FC236}">
                <a16:creationId xmlns:a16="http://schemas.microsoft.com/office/drawing/2014/main" id="{D553B349-3988-DCFC-A841-EF18CC69759B}"/>
              </a:ext>
            </a:extLst>
          </p:cNvPr>
          <p:cNvSpPr>
            <a:spLocks noGrp="1"/>
          </p:cNvSpPr>
          <p:nvPr>
            <p:ph type="body" sz="quarter" idx="12" hasCustomPrompt="1"/>
          </p:nvPr>
        </p:nvSpPr>
        <p:spPr>
          <a:xfrm>
            <a:off x="3911596" y="1516912"/>
            <a:ext cx="7636282" cy="4194675"/>
          </a:xfrm>
          <a:prstGeom prst="rect">
            <a:avLst/>
          </a:prstGeom>
        </p:spPr>
        <p:txBody>
          <a:bodyPr lIns="0" tIns="0" rIns="0" bIns="0"/>
          <a:lstStyle>
            <a:lvl1pPr marL="228600" indent="-228600">
              <a:lnSpc>
                <a:spcPct val="100000"/>
              </a:lnSpc>
              <a:spcBef>
                <a:spcPts val="1200"/>
              </a:spcBef>
              <a:buClr>
                <a:schemeClr val="accent1"/>
              </a:buClr>
              <a:buSzPct val="120000"/>
              <a:buFont typeface="System Font Regular"/>
              <a:buChar char="⎼"/>
              <a:defRPr sz="1600" b="0" i="0">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nSpc>
                <a:spcPct val="100000"/>
              </a:lnSpc>
              <a:spcBef>
                <a:spcPts val="1200"/>
              </a:spcBef>
              <a:buClr>
                <a:schemeClr val="accent1"/>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nSpc>
                <a:spcPct val="100000"/>
              </a:lnSpc>
              <a:spcBef>
                <a:spcPts val="1200"/>
              </a:spcBef>
              <a:buClr>
                <a:srgbClr val="BAE3F9"/>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nSpc>
                <a:spcPct val="100000"/>
              </a:lnSpc>
              <a:spcBef>
                <a:spcPts val="1200"/>
              </a:spcBef>
              <a:buClr>
                <a:schemeClr val="accent2">
                  <a:lumMod val="40000"/>
                  <a:lumOff val="60000"/>
                </a:schemeClr>
              </a:buClr>
              <a:buSzPct val="120000"/>
              <a:buFont typeface="System Font Regular"/>
              <a:buChar char="⎼"/>
              <a:defRPr sz="1400" b="0" i="0">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14128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6625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2" r:id="rId5"/>
    <p:sldLayoutId id="2147483886" r:id="rId6"/>
    <p:sldLayoutId id="2147483840" r:id="rId7"/>
    <p:sldLayoutId id="2147483843" r:id="rId8"/>
    <p:sldLayoutId id="2147483841" r:id="rId9"/>
    <p:sldLayoutId id="2147483844" r:id="rId10"/>
    <p:sldLayoutId id="2147483845" r:id="rId11"/>
    <p:sldLayoutId id="2147483846" r:id="rId12"/>
    <p:sldLayoutId id="2147483847" r:id="rId13"/>
    <p:sldLayoutId id="2147483812" r:id="rId14"/>
    <p:sldLayoutId id="2147483834" r:id="rId15"/>
    <p:sldLayoutId id="2147483673" r:id="rId16"/>
    <p:sldLayoutId id="2147483669" r:id="rId17"/>
    <p:sldLayoutId id="2147483676" r:id="rId18"/>
    <p:sldLayoutId id="2147483690" r:id="rId19"/>
    <p:sldLayoutId id="2147483691" r:id="rId20"/>
    <p:sldLayoutId id="2147483687" r:id="rId21"/>
    <p:sldLayoutId id="2147483688" r:id="rId22"/>
    <p:sldLayoutId id="2147483682" r:id="rId23"/>
    <p:sldLayoutId id="2147483683" r:id="rId24"/>
    <p:sldLayoutId id="2147483684" r:id="rId25"/>
    <p:sldLayoutId id="2147483685" r:id="rId26"/>
    <p:sldLayoutId id="2147483686" r:id="rId27"/>
    <p:sldLayoutId id="2147483665" r:id="rId28"/>
    <p:sldLayoutId id="2147483671" r:id="rId29"/>
    <p:sldLayoutId id="2147483835"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em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hyperlink" Target="https://www.sos-barnebyer.no/historier/reddet-fra-et-toft-liv-pa-gata-i-addis-abeba/?utm_source=sfmc&amp;utm_term=&amp;utm_content=501719&amp;utm_id=17c94a78-4110-4b75-8292-7470172872e4&amp;sfmc_activityid=2dc6fb24-7e27-4f70-94ed-ebde6cf2cd1f&amp;utm_medium=email" TargetMode="External"/><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sos-barnebyer.no/historier/fisker-etter-barn/" TargetMode="External"/><Relationship Id="rId4" Type="http://schemas.openxmlformats.org/officeDocument/2006/relationships/hyperlink" Target="https://www.sos-barnebyer.no/historier/sterkere-familier-tryggere-bar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os-barnebyer.no/historier/mer-forebygging-samme-ansvar/" TargetMode="External"/><Relationship Id="rId7" Type="http://schemas.openxmlformats.org/officeDocument/2006/relationships/image" Target="../media/image17.jpeg"/><Relationship Id="rId2" Type="http://schemas.openxmlformats.org/officeDocument/2006/relationships/hyperlink" Target="https://www.sos-barnebyer.no/vart-arbeid/forebygging/" TargetMode="Externa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3.jpeg"/><Relationship Id="rId4" Type="http://schemas.openxmlformats.org/officeDocument/2006/relationships/hyperlink" Target="https://www.sos-barnebyer.no/historier/fisker-etter-bar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sos-barnebyer.no/historier/reddet-fra-et-toft-liv-pa-gata-i-addis-abeba/?utm_source=sfmc&amp;utm_term=&amp;utm_content=501719&amp;utm_id=17c94a78-4110-4b75-8292-7470172872e4&amp;sfmc_activityid=2dc6fb24-7e27-4f70-94ed-ebde6cf2cd1f&amp;utm_medium=email"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sos-barnebyer.no/vart-arbeid/nodhjelpsarbeid/" TargetMode="External"/><Relationship Id="rId7"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hyperlink" Target="https://www.sos-barnebyer.no/nyheter/?qp=1&amp;kategori-land%5B%5D=sudan" TargetMode="External"/><Relationship Id="rId5" Type="http://schemas.openxmlformats.org/officeDocument/2006/relationships/hyperlink" Target="https://www.sos-barnebyer.no/nyheter/?qp=1&amp;kategori-land%5B%5D=ukraine" TargetMode="External"/><Relationship Id="rId4" Type="http://schemas.openxmlformats.org/officeDocument/2006/relationships/hyperlink" Target="https://www.sos-barnebyer.no/nyheter/?qp=1&amp;kategori-land%5B%5D=palesti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Kleidung, Menschliches Gesicht, Person, Türkis enthält.&#10;&#10;Automatisch generierte Beschreibung">
            <a:extLst>
              <a:ext uri="{FF2B5EF4-FFF2-40B4-BE49-F238E27FC236}">
                <a16:creationId xmlns:a16="http://schemas.microsoft.com/office/drawing/2014/main" id="{5326C273-BC1D-D5E4-E879-60B5A1C89A8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9" r="899"/>
          <a:stretch>
            <a:fillRect/>
          </a:stretch>
        </p:blipFill>
        <p:spPr/>
      </p:pic>
      <p:pic>
        <p:nvPicPr>
          <p:cNvPr id="2" name="Picture 1">
            <a:extLst>
              <a:ext uri="{FF2B5EF4-FFF2-40B4-BE49-F238E27FC236}">
                <a16:creationId xmlns:a16="http://schemas.microsoft.com/office/drawing/2014/main" id="{E6C16179-6ADF-3BDA-6AE1-FBBB42EF1A7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58519" y="760157"/>
            <a:ext cx="3955227" cy="5349697"/>
          </a:xfrm>
          <a:prstGeom prst="rect">
            <a:avLst/>
          </a:prstGeom>
        </p:spPr>
      </p:pic>
      <p:sp>
        <p:nvSpPr>
          <p:cNvPr id="14" name="Rectangle 13">
            <a:extLst>
              <a:ext uri="{FF2B5EF4-FFF2-40B4-BE49-F238E27FC236}">
                <a16:creationId xmlns:a16="http://schemas.microsoft.com/office/drawing/2014/main" id="{09B13530-AE75-B345-A1E2-4E42B994FDD5}"/>
              </a:ext>
            </a:extLst>
          </p:cNvPr>
          <p:cNvSpPr/>
          <p:nvPr/>
        </p:nvSpPr>
        <p:spPr>
          <a:xfrm rot="5400000">
            <a:off x="-751764" y="5480589"/>
            <a:ext cx="2060035" cy="215444"/>
          </a:xfrm>
          <a:prstGeom prst="rect">
            <a:avLst/>
          </a:prstGeom>
        </p:spPr>
        <p:txBody>
          <a:bodyPr wrap="square">
            <a:spAutoFit/>
          </a:bodyPr>
          <a:lstStyle/>
          <a:p>
            <a:r>
              <a:rPr lang="en-US" sz="800" dirty="0">
                <a:solidFill>
                  <a:schemeClr val="bg1"/>
                </a:solidFill>
                <a:latin typeface="Aktiv Grotesk" panose="020B0504020202020204" pitchFamily="34" charset="0"/>
              </a:rPr>
              <a:t>© Jakob Fuhr  |  Kenya</a:t>
            </a:r>
            <a:endParaRPr lang="en-US" sz="800" dirty="0">
              <a:solidFill>
                <a:schemeClr val="bg1"/>
              </a:solidFill>
              <a:effectLst/>
              <a:latin typeface="Aktiv Grotesk" panose="020B0504020202020204" pitchFamily="34" charset="0"/>
            </a:endParaRPr>
          </a:p>
        </p:txBody>
      </p:sp>
      <p:sp>
        <p:nvSpPr>
          <p:cNvPr id="25" name="Rectangle 24">
            <a:extLst>
              <a:ext uri="{FF2B5EF4-FFF2-40B4-BE49-F238E27FC236}">
                <a16:creationId xmlns:a16="http://schemas.microsoft.com/office/drawing/2014/main" id="{66076C6A-40C1-A848-BE71-F32F31CB31E5}"/>
              </a:ext>
            </a:extLst>
          </p:cNvPr>
          <p:cNvSpPr/>
          <p:nvPr/>
        </p:nvSpPr>
        <p:spPr>
          <a:xfrm>
            <a:off x="8544307" y="1235152"/>
            <a:ext cx="2468880" cy="2923877"/>
          </a:xfrm>
          <a:prstGeom prst="rect">
            <a:avLst/>
          </a:prstGeom>
        </p:spPr>
        <p:txBody>
          <a:bodyPr wrap="square" lIns="91440" tIns="45720" rIns="91440" bIns="45720" anchor="t">
            <a:spAutoFit/>
          </a:bodyPr>
          <a:lstStyle/>
          <a:p>
            <a:r>
              <a:rPr lang="en-GB" sz="2800" dirty="0">
                <a:latin typeface="Aktiv Grotesk Medium"/>
              </a:rPr>
              <a:t>SOS-barnebyer</a:t>
            </a:r>
            <a:br>
              <a:rPr lang="en-GB" sz="2800" dirty="0">
                <a:latin typeface="Aktiv Grotesk Medium"/>
              </a:rPr>
            </a:br>
            <a:endParaRPr lang="en-GB" sz="2800" dirty="0">
              <a:latin typeface="Aktiv Grotesk Medium"/>
            </a:endParaRPr>
          </a:p>
          <a:p>
            <a:br>
              <a:rPr lang="en-GB" sz="2800" dirty="0">
                <a:latin typeface="Aktiv Grotesk Medium"/>
              </a:rPr>
            </a:br>
            <a:r>
              <a:rPr lang="en-GB" sz="2000" dirty="0" err="1">
                <a:latin typeface="Aktiv Grotesk Medium"/>
              </a:rPr>
              <a:t>Prosjekter</a:t>
            </a:r>
            <a:r>
              <a:rPr lang="en-GB" sz="2000" dirty="0">
                <a:latin typeface="Aktiv Grotesk Medium"/>
              </a:rPr>
              <a:t> med </a:t>
            </a:r>
            <a:r>
              <a:rPr lang="en-GB" sz="2000" dirty="0" err="1">
                <a:latin typeface="Aktiv Grotesk Medium"/>
              </a:rPr>
              <a:t>dokumentert</a:t>
            </a:r>
            <a:r>
              <a:rPr lang="en-GB" sz="2000" dirty="0">
                <a:latin typeface="Aktiv Grotesk Medium"/>
              </a:rPr>
              <a:t> </a:t>
            </a:r>
            <a:r>
              <a:rPr lang="en-GB" sz="2000" dirty="0" err="1">
                <a:latin typeface="Aktiv Grotesk Medium"/>
              </a:rPr>
              <a:t>behov</a:t>
            </a:r>
            <a:r>
              <a:rPr lang="en-GB" sz="2000" dirty="0">
                <a:latin typeface="Aktiv Grotesk Medium"/>
              </a:rPr>
              <a:t> </a:t>
            </a:r>
            <a:r>
              <a:rPr lang="en-GB" sz="2000" dirty="0" err="1">
                <a:latin typeface="Aktiv Grotesk Medium"/>
              </a:rPr>
              <a:t>og</a:t>
            </a:r>
            <a:r>
              <a:rPr lang="en-GB" sz="2000" dirty="0">
                <a:latin typeface="Aktiv Grotesk Medium"/>
              </a:rPr>
              <a:t> </a:t>
            </a:r>
            <a:r>
              <a:rPr lang="en-GB" sz="2000" dirty="0" err="1">
                <a:latin typeface="Aktiv Grotesk Medium"/>
              </a:rPr>
              <a:t>effekt</a:t>
            </a:r>
            <a:r>
              <a:rPr lang="en-GB" sz="2000" dirty="0">
                <a:latin typeface="Aktiv Grotesk Medium"/>
              </a:rPr>
              <a:t> </a:t>
            </a:r>
            <a:r>
              <a:rPr lang="en-GB" sz="2000" dirty="0" err="1">
                <a:latin typeface="Aktiv Grotesk Medium"/>
              </a:rPr>
              <a:t>som</a:t>
            </a:r>
            <a:r>
              <a:rPr lang="en-GB" sz="2000" dirty="0">
                <a:latin typeface="Aktiv Grotesk Medium"/>
              </a:rPr>
              <a:t> de </a:t>
            </a:r>
            <a:r>
              <a:rPr lang="en-GB" sz="2000" dirty="0" err="1">
                <a:latin typeface="Aktiv Grotesk Medium"/>
              </a:rPr>
              <a:t>frivillige</a:t>
            </a:r>
            <a:r>
              <a:rPr lang="en-GB" sz="2000" dirty="0">
                <a:latin typeface="Aktiv Grotesk Medium"/>
              </a:rPr>
              <a:t> </a:t>
            </a:r>
            <a:r>
              <a:rPr lang="en-GB" sz="2000" dirty="0" err="1">
                <a:latin typeface="Aktiv Grotesk Medium"/>
              </a:rPr>
              <a:t>kan</a:t>
            </a:r>
            <a:r>
              <a:rPr lang="en-GB" sz="2000" dirty="0">
                <a:latin typeface="Aktiv Grotesk Medium"/>
              </a:rPr>
              <a:t> </a:t>
            </a:r>
            <a:r>
              <a:rPr lang="en-GB" sz="2000" dirty="0" err="1">
                <a:latin typeface="Aktiv Grotesk Medium"/>
              </a:rPr>
              <a:t>samle</a:t>
            </a:r>
            <a:r>
              <a:rPr lang="en-GB" sz="2000" dirty="0">
                <a:latin typeface="Aktiv Grotesk Medium"/>
              </a:rPr>
              <a:t> inn </a:t>
            </a:r>
            <a:r>
              <a:rPr lang="en-GB" sz="2000" dirty="0" err="1">
                <a:latin typeface="Aktiv Grotesk Medium"/>
              </a:rPr>
              <a:t>penger</a:t>
            </a:r>
            <a:r>
              <a:rPr lang="en-GB" sz="2000" dirty="0">
                <a:latin typeface="Aktiv Grotesk Medium"/>
              </a:rPr>
              <a:t> </a:t>
            </a:r>
            <a:r>
              <a:rPr lang="en-GB" sz="2000" dirty="0" err="1">
                <a:latin typeface="Aktiv Grotesk Medium"/>
              </a:rPr>
              <a:t>til</a:t>
            </a:r>
            <a:endParaRPr lang="en-GB" sz="2800" dirty="0">
              <a:latin typeface="Aktiv Grotesk Medium"/>
            </a:endParaRPr>
          </a:p>
        </p:txBody>
      </p:sp>
      <p:sp>
        <p:nvSpPr>
          <p:cNvPr id="29" name="Rectangle 28">
            <a:extLst>
              <a:ext uri="{FF2B5EF4-FFF2-40B4-BE49-F238E27FC236}">
                <a16:creationId xmlns:a16="http://schemas.microsoft.com/office/drawing/2014/main" id="{64E53348-CC5C-1E42-B78F-75CDBD6D8CF6}"/>
              </a:ext>
            </a:extLst>
          </p:cNvPr>
          <p:cNvSpPr/>
          <p:nvPr/>
        </p:nvSpPr>
        <p:spPr>
          <a:xfrm>
            <a:off x="8547287" y="4667614"/>
            <a:ext cx="2011127" cy="276999"/>
          </a:xfrm>
          <a:prstGeom prst="rect">
            <a:avLst/>
          </a:prstGeom>
        </p:spPr>
        <p:txBody>
          <a:bodyPr wrap="square">
            <a:spAutoFit/>
          </a:bodyPr>
          <a:lstStyle/>
          <a:p>
            <a:r>
              <a:rPr lang="en-GB" sz="1200" b="1" dirty="0">
                <a:latin typeface="Aktiv Grotesk" panose="020B0504020202020204" pitchFamily="34" charset="0"/>
              </a:rPr>
              <a:t>Sist </a:t>
            </a:r>
            <a:r>
              <a:rPr lang="en-GB" sz="1200" b="1" dirty="0" err="1">
                <a:latin typeface="Aktiv Grotesk" panose="020B0504020202020204" pitchFamily="34" charset="0"/>
              </a:rPr>
              <a:t>oppdatert</a:t>
            </a:r>
            <a:r>
              <a:rPr lang="en-GB" sz="1200" b="1" dirty="0">
                <a:latin typeface="Aktiv Grotesk" panose="020B0504020202020204" pitchFamily="34" charset="0"/>
              </a:rPr>
              <a:t>: </a:t>
            </a:r>
            <a:r>
              <a:rPr lang="en-GB" sz="1200" dirty="0">
                <a:latin typeface="Aktiv Grotesk" panose="020B0504020202020204" pitchFamily="34" charset="0"/>
              </a:rPr>
              <a:t>17.12.2025</a:t>
            </a:r>
          </a:p>
        </p:txBody>
      </p:sp>
      <p:cxnSp>
        <p:nvCxnSpPr>
          <p:cNvPr id="31" name="Straight Connector 30">
            <a:extLst>
              <a:ext uri="{FF2B5EF4-FFF2-40B4-BE49-F238E27FC236}">
                <a16:creationId xmlns:a16="http://schemas.microsoft.com/office/drawing/2014/main" id="{95277545-B3FE-DD47-B727-99FDB391275B}"/>
              </a:ext>
            </a:extLst>
          </p:cNvPr>
          <p:cNvCxnSpPr>
            <a:cxnSpLocks/>
          </p:cNvCxnSpPr>
          <p:nvPr/>
        </p:nvCxnSpPr>
        <p:spPr>
          <a:xfrm>
            <a:off x="11139666" y="1523207"/>
            <a:ext cx="1052334" cy="0"/>
          </a:xfrm>
          <a:prstGeom prst="line">
            <a:avLst/>
          </a:prstGeom>
          <a:ln w="4064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32C7B5A-7405-FA5C-26A6-E099E2B515BF}"/>
              </a:ext>
            </a:extLst>
          </p:cNvPr>
          <p:cNvPicPr>
            <a:picLocks noChangeAspect="1"/>
          </p:cNvPicPr>
          <p:nvPr/>
        </p:nvPicPr>
        <p:blipFill>
          <a:blip r:embed="rId5"/>
          <a:stretch>
            <a:fillRect/>
          </a:stretch>
        </p:blipFill>
        <p:spPr>
          <a:xfrm>
            <a:off x="559959" y="567171"/>
            <a:ext cx="1830757" cy="385971"/>
          </a:xfrm>
          <a:prstGeom prst="rect">
            <a:avLst/>
          </a:prstGeom>
        </p:spPr>
      </p:pic>
    </p:spTree>
    <p:extLst>
      <p:ext uri="{BB962C8B-B14F-4D97-AF65-F5344CB8AC3E}">
        <p14:creationId xmlns:p14="http://schemas.microsoft.com/office/powerpoint/2010/main" val="110201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0490B68-DD82-DD1A-CF00-EE3989CE118C}"/>
              </a:ext>
            </a:extLst>
          </p:cNvPr>
          <p:cNvSpPr>
            <a:spLocks noGrp="1"/>
          </p:cNvSpPr>
          <p:nvPr>
            <p:ph type="body" sz="quarter" idx="10"/>
          </p:nvPr>
        </p:nvSpPr>
        <p:spPr>
          <a:xfrm>
            <a:off x="644118" y="386714"/>
            <a:ext cx="5013730" cy="5324873"/>
          </a:xfrm>
          <a:solidFill>
            <a:schemeClr val="accent2"/>
          </a:solidFill>
          <a:ln>
            <a:noFill/>
          </a:ln>
        </p:spPr>
        <p:txBody>
          <a:bodyPr anchor="ctr"/>
          <a:lstStyle/>
          <a:p>
            <a:pPr marL="0" indent="0">
              <a:buNone/>
            </a:pPr>
            <a:r>
              <a:rPr lang="nn-NO" sz="2400" dirty="0">
                <a:solidFill>
                  <a:srgbClr val="1C315D"/>
                </a:solidFill>
                <a:effectLst/>
                <a:latin typeface="Aktiv Grotesk Medium" panose="020B0504020202020204"/>
                <a:ea typeface="Aktiv Grotesk" panose="020B0504020202020204"/>
                <a:cs typeface="Aktiv Grotesk" panose="020B0504020202020204"/>
              </a:rPr>
              <a:t>SOS-barnebyer </a:t>
            </a:r>
            <a:r>
              <a:rPr lang="nn-NO" sz="2400" dirty="0" err="1">
                <a:solidFill>
                  <a:srgbClr val="1C315D"/>
                </a:solidFill>
                <a:effectLst/>
                <a:latin typeface="Aktiv Grotesk Medium" panose="020B0504020202020204"/>
                <a:ea typeface="Aktiv Grotesk" panose="020B0504020202020204"/>
                <a:cs typeface="Aktiv Grotesk" panose="020B0504020202020204"/>
              </a:rPr>
              <a:t>jobber</a:t>
            </a:r>
            <a:r>
              <a:rPr lang="nn-NO" sz="2400" dirty="0">
                <a:solidFill>
                  <a:srgbClr val="1C315D"/>
                </a:solidFill>
                <a:effectLst/>
                <a:latin typeface="Aktiv Grotesk Medium" panose="020B0504020202020204"/>
                <a:ea typeface="Aktiv Grotesk" panose="020B0504020202020204"/>
                <a:cs typeface="Aktiv Grotesk" panose="020B0504020202020204"/>
              </a:rPr>
              <a:t> for at </a:t>
            </a:r>
            <a:r>
              <a:rPr lang="nn-NO" sz="2400" dirty="0" err="1">
                <a:solidFill>
                  <a:srgbClr val="1C315D"/>
                </a:solidFill>
                <a:effectLst/>
                <a:latin typeface="Aktiv Grotesk Medium" panose="020B0504020202020204"/>
                <a:ea typeface="Aktiv Grotesk" panose="020B0504020202020204"/>
                <a:cs typeface="Aktiv Grotesk" panose="020B0504020202020204"/>
              </a:rPr>
              <a:t>flere</a:t>
            </a:r>
            <a:r>
              <a:rPr lang="nn-NO" sz="2400" dirty="0">
                <a:solidFill>
                  <a:srgbClr val="1C315D"/>
                </a:solidFill>
                <a:effectLst/>
                <a:latin typeface="Aktiv Grotesk Medium" panose="020B0504020202020204"/>
                <a:ea typeface="Aktiv Grotesk" panose="020B0504020202020204"/>
                <a:cs typeface="Aktiv Grotesk" panose="020B0504020202020204"/>
              </a:rPr>
              <a:t> barn skal få vokse opp i en familie, og aller helst sin egen – med</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err="1">
                <a:solidFill>
                  <a:srgbClr val="1C315D"/>
                </a:solidFill>
                <a:effectLst/>
                <a:latin typeface="Aktiv Grotesk Medium" panose="020B0504020202020204"/>
                <a:ea typeface="Aktiv Grotesk" panose="020B0504020202020204"/>
                <a:cs typeface="Aktiv Grotesk" panose="020B0504020202020204"/>
              </a:rPr>
              <a:t>nærhet</a:t>
            </a:r>
            <a:r>
              <a:rPr lang="nn-NO" sz="2400" dirty="0">
                <a:solidFill>
                  <a:srgbClr val="1C315D"/>
                </a:solidFill>
                <a:effectLst/>
                <a:latin typeface="Aktiv Grotesk Medium" panose="020B0504020202020204"/>
                <a:ea typeface="Aktiv Grotesk" panose="020B0504020202020204"/>
                <a:cs typeface="Aktiv Grotesk" panose="020B0504020202020204"/>
              </a:rPr>
              <a:t>,</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a:solidFill>
                  <a:srgbClr val="1C315D"/>
                </a:solidFill>
                <a:effectLst/>
                <a:latin typeface="Aktiv Grotesk Medium" panose="020B0504020202020204"/>
                <a:ea typeface="Aktiv Grotesk" panose="020B0504020202020204"/>
                <a:cs typeface="Aktiv Grotesk" panose="020B0504020202020204"/>
              </a:rPr>
              <a:t>omsorg</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a:solidFill>
                  <a:srgbClr val="1C315D"/>
                </a:solidFill>
                <a:effectLst/>
                <a:latin typeface="Aktiv Grotesk Medium" panose="020B0504020202020204"/>
                <a:ea typeface="Aktiv Grotesk" panose="020B0504020202020204"/>
                <a:cs typeface="Aktiv Grotesk" panose="020B0504020202020204"/>
              </a:rPr>
              <a:t>og</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a:solidFill>
                  <a:srgbClr val="1C315D"/>
                </a:solidFill>
                <a:effectLst/>
                <a:latin typeface="Aktiv Grotesk Medium" panose="020B0504020202020204"/>
                <a:ea typeface="Aktiv Grotesk" panose="020B0504020202020204"/>
                <a:cs typeface="Aktiv Grotesk" panose="020B0504020202020204"/>
              </a:rPr>
              <a:t>beskyttelse</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err="1">
                <a:solidFill>
                  <a:srgbClr val="1C315D"/>
                </a:solidFill>
                <a:effectLst/>
                <a:latin typeface="Aktiv Grotesk Medium" panose="020B0504020202020204"/>
                <a:ea typeface="Aktiv Grotesk" panose="020B0504020202020204"/>
                <a:cs typeface="Aktiv Grotesk" panose="020B0504020202020204"/>
              </a:rPr>
              <a:t>fra</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a:solidFill>
                  <a:srgbClr val="1C315D"/>
                </a:solidFill>
                <a:effectLst/>
                <a:latin typeface="Aktiv Grotesk Medium" panose="020B0504020202020204"/>
                <a:ea typeface="Aktiv Grotesk" panose="020B0504020202020204"/>
                <a:cs typeface="Aktiv Grotesk" panose="020B0504020202020204"/>
              </a:rPr>
              <a:t>trygge</a:t>
            </a:r>
            <a:r>
              <a:rPr lang="nn-NO" sz="2400" spc="-25" dirty="0">
                <a:solidFill>
                  <a:srgbClr val="1C315D"/>
                </a:solidFill>
                <a:effectLst/>
                <a:latin typeface="Aktiv Grotesk Medium" panose="020B0504020202020204"/>
                <a:ea typeface="Aktiv Grotesk" panose="020B0504020202020204"/>
                <a:cs typeface="Aktiv Grotesk" panose="020B0504020202020204"/>
              </a:rPr>
              <a:t> </a:t>
            </a:r>
            <a:r>
              <a:rPr lang="nn-NO" sz="2400" dirty="0" err="1">
                <a:solidFill>
                  <a:srgbClr val="1C315D"/>
                </a:solidFill>
                <a:effectLst/>
                <a:latin typeface="Aktiv Grotesk Medium" panose="020B0504020202020204"/>
                <a:ea typeface="Aktiv Grotesk" panose="020B0504020202020204"/>
                <a:cs typeface="Aktiv Grotesk" panose="020B0504020202020204"/>
              </a:rPr>
              <a:t>voksne</a:t>
            </a:r>
            <a:endParaRPr lang="nn-NO" sz="2400" spc="-25" dirty="0">
              <a:solidFill>
                <a:srgbClr val="1C315D"/>
              </a:solidFill>
              <a:effectLst/>
              <a:latin typeface="Aktiv Grotesk Medium" panose="020B0504020202020204"/>
              <a:ea typeface="Aktiv Grotesk" panose="020B0504020202020204"/>
              <a:cs typeface="Aktiv Grotesk" panose="020B0504020202020204"/>
            </a:endParaRPr>
          </a:p>
        </p:txBody>
      </p:sp>
      <p:sp>
        <p:nvSpPr>
          <p:cNvPr id="5" name="Text Placeholder 4">
            <a:extLst>
              <a:ext uri="{FF2B5EF4-FFF2-40B4-BE49-F238E27FC236}">
                <a16:creationId xmlns:a16="http://schemas.microsoft.com/office/drawing/2014/main" id="{3DB8361A-6B8B-AEE0-1231-7C4D2E657E5C}"/>
              </a:ext>
            </a:extLst>
          </p:cNvPr>
          <p:cNvSpPr>
            <a:spLocks noGrp="1"/>
          </p:cNvSpPr>
          <p:nvPr>
            <p:ph type="body" sz="quarter" idx="11"/>
          </p:nvPr>
        </p:nvSpPr>
        <p:spPr/>
        <p:txBody>
          <a:bodyPr/>
          <a:lstStyle/>
          <a:p>
            <a:endParaRPr lang="nb-NO"/>
          </a:p>
        </p:txBody>
      </p:sp>
      <p:pic>
        <p:nvPicPr>
          <p:cNvPr id="6" name="Picture Placeholder 9">
            <a:extLst>
              <a:ext uri="{FF2B5EF4-FFF2-40B4-BE49-F238E27FC236}">
                <a16:creationId xmlns:a16="http://schemas.microsoft.com/office/drawing/2014/main" id="{31B059F4-9BB9-54C0-4E4A-2B376F77A501}"/>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6095999" y="0"/>
            <a:ext cx="6096001"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7" name="Rectangle 6">
            <a:extLst>
              <a:ext uri="{FF2B5EF4-FFF2-40B4-BE49-F238E27FC236}">
                <a16:creationId xmlns:a16="http://schemas.microsoft.com/office/drawing/2014/main" id="{9971833F-FAEE-6479-117B-AC937A2C4A32}"/>
              </a:ext>
            </a:extLst>
          </p:cNvPr>
          <p:cNvSpPr/>
          <p:nvPr/>
        </p:nvSpPr>
        <p:spPr>
          <a:xfrm rot="5400000">
            <a:off x="10453807" y="5337950"/>
            <a:ext cx="2060035" cy="215444"/>
          </a:xfrm>
          <a:prstGeom prst="rect">
            <a:avLst/>
          </a:prstGeom>
        </p:spPr>
        <p:txBody>
          <a:bodyPr wrap="square">
            <a:spAutoFit/>
          </a:bodyPr>
          <a:lstStyle/>
          <a:p>
            <a:pPr algn="r"/>
            <a:r>
              <a:rPr lang="en-US" sz="800" dirty="0">
                <a:solidFill>
                  <a:schemeClr val="bg1"/>
                </a:solidFill>
                <a:latin typeface="Aktiv Grotesk" panose="020B0504020202020204" pitchFamily="34" charset="0"/>
              </a:rPr>
              <a:t>© Barbara </a:t>
            </a:r>
            <a:r>
              <a:rPr lang="en-US" sz="800" dirty="0" err="1">
                <a:solidFill>
                  <a:schemeClr val="bg1"/>
                </a:solidFill>
                <a:latin typeface="Aktiv Grotesk" panose="020B0504020202020204" pitchFamily="34" charset="0"/>
              </a:rPr>
              <a:t>Tweeling</a:t>
            </a:r>
            <a:r>
              <a:rPr lang="en-US" sz="800" dirty="0">
                <a:solidFill>
                  <a:schemeClr val="bg1"/>
                </a:solidFill>
                <a:latin typeface="Aktiv Grotesk" panose="020B0504020202020204" pitchFamily="34" charset="0"/>
              </a:rPr>
              <a:t>  |  Uganda</a:t>
            </a:r>
            <a:endParaRPr lang="en-US" sz="800" dirty="0">
              <a:solidFill>
                <a:schemeClr val="bg1"/>
              </a:solidFill>
              <a:effectLst/>
              <a:latin typeface="Aktiv Grotesk" panose="020B0504020202020204" pitchFamily="34" charset="0"/>
            </a:endParaRPr>
          </a:p>
        </p:txBody>
      </p:sp>
    </p:spTree>
    <p:extLst>
      <p:ext uri="{BB962C8B-B14F-4D97-AF65-F5344CB8AC3E}">
        <p14:creationId xmlns:p14="http://schemas.microsoft.com/office/powerpoint/2010/main" val="158372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421D-CA2E-81DC-2CE9-96B174371ADC}"/>
              </a:ext>
            </a:extLst>
          </p:cNvPr>
          <p:cNvSpPr>
            <a:spLocks noGrp="1"/>
          </p:cNvSpPr>
          <p:nvPr>
            <p:ph type="title"/>
          </p:nvPr>
        </p:nvSpPr>
        <p:spPr/>
        <p:txBody>
          <a:bodyPr/>
          <a:lstStyle/>
          <a:p>
            <a:r>
              <a:rPr lang="nb-NO" dirty="0"/>
              <a:t>De fleste av våre prosjekter er innenfor tre kategorier; forebyggende arbeid, alternativ omsorg og nødhjelp</a:t>
            </a:r>
          </a:p>
        </p:txBody>
      </p:sp>
      <p:sp>
        <p:nvSpPr>
          <p:cNvPr id="4" name="Text Placeholder 3">
            <a:extLst>
              <a:ext uri="{FF2B5EF4-FFF2-40B4-BE49-F238E27FC236}">
                <a16:creationId xmlns:a16="http://schemas.microsoft.com/office/drawing/2014/main" id="{4F2CF86E-F502-AB99-A9E4-176AE05CDE52}"/>
              </a:ext>
            </a:extLst>
          </p:cNvPr>
          <p:cNvSpPr>
            <a:spLocks noGrp="1"/>
          </p:cNvSpPr>
          <p:nvPr>
            <p:ph type="body" sz="quarter" idx="11"/>
          </p:nvPr>
        </p:nvSpPr>
        <p:spPr/>
        <p:txBody>
          <a:bodyPr/>
          <a:lstStyle/>
          <a:p>
            <a:r>
              <a:rPr lang="nb-NO" dirty="0"/>
              <a:t>Alle tall er for 2024</a:t>
            </a:r>
          </a:p>
        </p:txBody>
      </p:sp>
      <p:sp>
        <p:nvSpPr>
          <p:cNvPr id="5" name="Text Placeholder 2">
            <a:extLst>
              <a:ext uri="{FF2B5EF4-FFF2-40B4-BE49-F238E27FC236}">
                <a16:creationId xmlns:a16="http://schemas.microsoft.com/office/drawing/2014/main" id="{E57D8453-ACAD-7D29-5C83-EE9758A1103B}"/>
              </a:ext>
            </a:extLst>
          </p:cNvPr>
          <p:cNvSpPr txBox="1">
            <a:spLocks/>
          </p:cNvSpPr>
          <p:nvPr/>
        </p:nvSpPr>
        <p:spPr>
          <a:xfrm>
            <a:off x="644118" y="1516912"/>
            <a:ext cx="3311998" cy="4194675"/>
          </a:xfrm>
          <a:prstGeom prst="rect">
            <a:avLst/>
          </a:prstGeom>
          <a:ln>
            <a:noFill/>
          </a:ln>
        </p:spPr>
        <p:txBody>
          <a:bodyPr lIns="0" tIns="0" rIns="0" bIns="0" anchor="b"/>
          <a:lstStyle>
            <a:lvl1pPr marL="228600" indent="-228600" algn="l" defTabSz="914400" rtl="0" eaLnBrk="1" latinLnBrk="0" hangingPunct="1">
              <a:lnSpc>
                <a:spcPct val="100000"/>
              </a:lnSpc>
              <a:spcBef>
                <a:spcPts val="1200"/>
              </a:spcBef>
              <a:buClr>
                <a:schemeClr val="accent1"/>
              </a:buClr>
              <a:buSzPct val="120000"/>
              <a:buFont typeface="System Font Regular"/>
              <a:buChar char="⎼"/>
              <a:defRPr sz="16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00000"/>
              </a:lnSpc>
              <a:spcBef>
                <a:spcPts val="1200"/>
              </a:spcBef>
              <a:buClr>
                <a:schemeClr val="accent1"/>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00000"/>
              </a:lnSpc>
              <a:spcBef>
                <a:spcPts val="1200"/>
              </a:spcBef>
              <a:buClr>
                <a:schemeClr val="accent2">
                  <a:lumMod val="40000"/>
                  <a:lumOff val="60000"/>
                </a:schemeClr>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stem Font Regular"/>
              <a:buNone/>
            </a:pPr>
            <a:r>
              <a:rPr lang="nb-NO" sz="1800" dirty="0"/>
              <a:t>Vi jobber </a:t>
            </a:r>
            <a:r>
              <a:rPr lang="nb-NO" sz="1800" b="1" dirty="0">
                <a:solidFill>
                  <a:schemeClr val="accent1"/>
                </a:solidFill>
              </a:rPr>
              <a:t>forebyggende</a:t>
            </a:r>
            <a:r>
              <a:rPr lang="nb-NO" sz="1800" dirty="0"/>
              <a:t> for å hindre at familier faller fra hverandre og at barn blir alene</a:t>
            </a:r>
            <a:br>
              <a:rPr lang="nb-NO" sz="1800" dirty="0"/>
            </a:br>
            <a:endParaRPr lang="nb-NO" sz="1800" dirty="0"/>
          </a:p>
          <a:p>
            <a:pPr marL="0" indent="0" algn="ctr">
              <a:spcBef>
                <a:spcPts val="0"/>
              </a:spcBef>
              <a:buFont typeface="System Font Regular"/>
              <a:buNone/>
            </a:pPr>
            <a:r>
              <a:rPr lang="nb-NO" sz="1200" dirty="0"/>
              <a:t>Antall vi når:</a:t>
            </a:r>
          </a:p>
          <a:p>
            <a:pPr marL="0" indent="0" algn="ctr">
              <a:spcBef>
                <a:spcPts val="0"/>
              </a:spcBef>
              <a:buFont typeface="System Font Regular"/>
              <a:buNone/>
            </a:pPr>
            <a:r>
              <a:rPr lang="nb-NO" sz="4800" b="1" dirty="0">
                <a:solidFill>
                  <a:schemeClr val="accent1"/>
                </a:solidFill>
              </a:rPr>
              <a:t>4 177 500</a:t>
            </a:r>
          </a:p>
        </p:txBody>
      </p:sp>
      <p:sp>
        <p:nvSpPr>
          <p:cNvPr id="6" name="Text Placeholder 2">
            <a:extLst>
              <a:ext uri="{FF2B5EF4-FFF2-40B4-BE49-F238E27FC236}">
                <a16:creationId xmlns:a16="http://schemas.microsoft.com/office/drawing/2014/main" id="{3566B081-668C-9BA2-83C1-0666F1F08F5B}"/>
              </a:ext>
            </a:extLst>
          </p:cNvPr>
          <p:cNvSpPr txBox="1">
            <a:spLocks/>
          </p:cNvSpPr>
          <p:nvPr/>
        </p:nvSpPr>
        <p:spPr>
          <a:xfrm>
            <a:off x="4419442" y="1516912"/>
            <a:ext cx="3311998" cy="4194675"/>
          </a:xfrm>
          <a:prstGeom prst="rect">
            <a:avLst/>
          </a:prstGeom>
          <a:ln>
            <a:noFill/>
          </a:ln>
        </p:spPr>
        <p:txBody>
          <a:bodyPr lIns="0" tIns="0" rIns="0" bIns="0" anchor="b"/>
          <a:lstStyle>
            <a:lvl1pPr marL="228600" indent="-228600" algn="l" defTabSz="914400" rtl="0" eaLnBrk="1" latinLnBrk="0" hangingPunct="1">
              <a:lnSpc>
                <a:spcPct val="100000"/>
              </a:lnSpc>
              <a:spcBef>
                <a:spcPts val="1200"/>
              </a:spcBef>
              <a:buClr>
                <a:schemeClr val="accent1"/>
              </a:buClr>
              <a:buSzPct val="120000"/>
              <a:buFont typeface="System Font Regular"/>
              <a:buChar char="⎼"/>
              <a:defRPr sz="16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00000"/>
              </a:lnSpc>
              <a:spcBef>
                <a:spcPts val="1200"/>
              </a:spcBef>
              <a:buClr>
                <a:schemeClr val="accent1"/>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00000"/>
              </a:lnSpc>
              <a:spcBef>
                <a:spcPts val="1200"/>
              </a:spcBef>
              <a:buClr>
                <a:schemeClr val="accent2">
                  <a:lumMod val="40000"/>
                  <a:lumOff val="60000"/>
                </a:schemeClr>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stem Font Regular"/>
              <a:buNone/>
            </a:pPr>
            <a:r>
              <a:rPr lang="nb-NO" sz="1800" dirty="0"/>
              <a:t>Vi gir </a:t>
            </a:r>
            <a:r>
              <a:rPr lang="nb-NO" sz="1800" b="1" dirty="0">
                <a:solidFill>
                  <a:schemeClr val="accent1"/>
                </a:solidFill>
              </a:rPr>
              <a:t>alternativ omsorg </a:t>
            </a:r>
            <a:r>
              <a:rPr lang="nb-NO" sz="1800" dirty="0"/>
              <a:t>til barn som står alene og behøver et nytt hjem</a:t>
            </a:r>
            <a:br>
              <a:rPr lang="nb-NO" sz="1800" dirty="0"/>
            </a:br>
            <a:endParaRPr lang="nb-NO" sz="1800" dirty="0"/>
          </a:p>
          <a:p>
            <a:pPr marL="0" indent="0" algn="ctr">
              <a:spcBef>
                <a:spcPts val="0"/>
              </a:spcBef>
              <a:buFont typeface="System Font Regular"/>
              <a:buNone/>
            </a:pPr>
            <a:r>
              <a:rPr lang="nb-NO" sz="1200" dirty="0"/>
              <a:t>Antall vi når:</a:t>
            </a:r>
          </a:p>
          <a:p>
            <a:pPr marL="0" indent="0" algn="ctr">
              <a:spcBef>
                <a:spcPts val="0"/>
              </a:spcBef>
              <a:buFont typeface="System Font Regular"/>
              <a:buNone/>
            </a:pPr>
            <a:r>
              <a:rPr lang="nb-NO" sz="4800" b="1" dirty="0">
                <a:solidFill>
                  <a:schemeClr val="accent1"/>
                </a:solidFill>
              </a:rPr>
              <a:t>65 300</a:t>
            </a:r>
          </a:p>
        </p:txBody>
      </p:sp>
      <p:sp>
        <p:nvSpPr>
          <p:cNvPr id="7" name="Text Placeholder 2">
            <a:extLst>
              <a:ext uri="{FF2B5EF4-FFF2-40B4-BE49-F238E27FC236}">
                <a16:creationId xmlns:a16="http://schemas.microsoft.com/office/drawing/2014/main" id="{870427FF-F712-C0D7-8C66-151B764DAF2D}"/>
              </a:ext>
            </a:extLst>
          </p:cNvPr>
          <p:cNvSpPr txBox="1">
            <a:spLocks/>
          </p:cNvSpPr>
          <p:nvPr/>
        </p:nvSpPr>
        <p:spPr>
          <a:xfrm>
            <a:off x="8194766" y="1516912"/>
            <a:ext cx="3311998" cy="4194675"/>
          </a:xfrm>
          <a:prstGeom prst="rect">
            <a:avLst/>
          </a:prstGeom>
          <a:ln>
            <a:noFill/>
          </a:ln>
        </p:spPr>
        <p:txBody>
          <a:bodyPr lIns="0" tIns="0" rIns="0" bIns="0" anchor="b"/>
          <a:lstStyle>
            <a:lvl1pPr marL="228600" indent="-228600" algn="l" defTabSz="914400" rtl="0" eaLnBrk="1" latinLnBrk="0" hangingPunct="1">
              <a:lnSpc>
                <a:spcPct val="100000"/>
              </a:lnSpc>
              <a:spcBef>
                <a:spcPts val="1200"/>
              </a:spcBef>
              <a:buClr>
                <a:schemeClr val="accent1"/>
              </a:buClr>
              <a:buSzPct val="120000"/>
              <a:buFont typeface="System Font Regular"/>
              <a:buChar char="⎼"/>
              <a:defRPr sz="16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00000"/>
              </a:lnSpc>
              <a:spcBef>
                <a:spcPts val="1200"/>
              </a:spcBef>
              <a:buClr>
                <a:schemeClr val="accent1"/>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00000"/>
              </a:lnSpc>
              <a:spcBef>
                <a:spcPts val="1200"/>
              </a:spcBef>
              <a:buClr>
                <a:schemeClr val="accent2">
                  <a:lumMod val="40000"/>
                  <a:lumOff val="60000"/>
                </a:schemeClr>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System Font Regular"/>
              <a:buNone/>
            </a:pPr>
            <a:r>
              <a:rPr lang="nb-NO" sz="1800" dirty="0"/>
              <a:t>Vi gir </a:t>
            </a:r>
            <a:r>
              <a:rPr lang="nb-NO" sz="1800" b="1" dirty="0">
                <a:solidFill>
                  <a:schemeClr val="accent1"/>
                </a:solidFill>
              </a:rPr>
              <a:t>nødhjelp</a:t>
            </a:r>
            <a:r>
              <a:rPr lang="nb-NO" sz="1800" dirty="0"/>
              <a:t> i humanitære kriser, og tar vare på og gjenforener barn som har kommet bort fra familien</a:t>
            </a:r>
            <a:br>
              <a:rPr lang="nb-NO" sz="1800" dirty="0"/>
            </a:br>
            <a:endParaRPr lang="nb-NO" sz="1800" dirty="0"/>
          </a:p>
          <a:p>
            <a:pPr marL="0" indent="0" algn="ctr">
              <a:spcBef>
                <a:spcPts val="0"/>
              </a:spcBef>
              <a:buFont typeface="System Font Regular"/>
              <a:buNone/>
            </a:pPr>
            <a:r>
              <a:rPr lang="nb-NO" sz="1200" dirty="0"/>
              <a:t>Antall vi når:</a:t>
            </a:r>
          </a:p>
          <a:p>
            <a:pPr marL="0" indent="0" algn="ctr">
              <a:spcBef>
                <a:spcPts val="0"/>
              </a:spcBef>
              <a:buFont typeface="System Font Regular"/>
              <a:buNone/>
            </a:pPr>
            <a:r>
              <a:rPr lang="nb-NO" sz="4800" b="1" dirty="0">
                <a:solidFill>
                  <a:schemeClr val="accent1"/>
                </a:solidFill>
              </a:rPr>
              <a:t>2 268 600</a:t>
            </a:r>
          </a:p>
        </p:txBody>
      </p:sp>
      <p:pic>
        <p:nvPicPr>
          <p:cNvPr id="8" name="Bilde 5" descr="Et bilde som inneholder person, klær, Menneskeansikt, utendørs&#10;&#10;Automatisk generert beskrivelse">
            <a:extLst>
              <a:ext uri="{FF2B5EF4-FFF2-40B4-BE49-F238E27FC236}">
                <a16:creationId xmlns:a16="http://schemas.microsoft.com/office/drawing/2014/main" id="{D8253A4D-D007-69B7-7FC3-F5F2D319A3DE}"/>
              </a:ext>
            </a:extLst>
          </p:cNvPr>
          <p:cNvPicPr>
            <a:picLocks noChangeAspect="1"/>
          </p:cNvPicPr>
          <p:nvPr/>
        </p:nvPicPr>
        <p:blipFill>
          <a:blip r:embed="rId2">
            <a:extLst>
              <a:ext uri="{28A0092B-C50C-407E-A947-70E740481C1C}">
                <a14:useLocalDpi xmlns:a14="http://schemas.microsoft.com/office/drawing/2010/main" val="0"/>
              </a:ext>
            </a:extLst>
          </a:blip>
          <a:srcRect t="9732" b="442"/>
          <a:stretch/>
        </p:blipFill>
        <p:spPr>
          <a:xfrm>
            <a:off x="644118" y="1516912"/>
            <a:ext cx="3312000" cy="1985830"/>
          </a:xfrm>
          <a:prstGeom prst="rect">
            <a:avLst/>
          </a:prstGeom>
          <a:noFill/>
        </p:spPr>
      </p:pic>
      <p:pic>
        <p:nvPicPr>
          <p:cNvPr id="9" name="Picture 8">
            <a:extLst>
              <a:ext uri="{FF2B5EF4-FFF2-40B4-BE49-F238E27FC236}">
                <a16:creationId xmlns:a16="http://schemas.microsoft.com/office/drawing/2014/main" id="{ABAD3E9D-7C42-6FAC-B360-B70C1749F2FF}"/>
              </a:ext>
            </a:extLst>
          </p:cNvPr>
          <p:cNvPicPr>
            <a:picLocks noChangeAspect="1"/>
          </p:cNvPicPr>
          <p:nvPr/>
        </p:nvPicPr>
        <p:blipFill>
          <a:blip r:embed="rId3"/>
          <a:srcRect l="8855" r="3051" b="13555"/>
          <a:stretch/>
        </p:blipFill>
        <p:spPr>
          <a:xfrm>
            <a:off x="4419443" y="1516913"/>
            <a:ext cx="3311999" cy="1985830"/>
          </a:xfrm>
          <a:prstGeom prst="rect">
            <a:avLst/>
          </a:prstGeom>
        </p:spPr>
      </p:pic>
      <p:pic>
        <p:nvPicPr>
          <p:cNvPr id="10" name="Picture 9">
            <a:extLst>
              <a:ext uri="{FF2B5EF4-FFF2-40B4-BE49-F238E27FC236}">
                <a16:creationId xmlns:a16="http://schemas.microsoft.com/office/drawing/2014/main" id="{F3CC4B7D-BD7B-C28B-8BAD-4DCF17A4ABE1}"/>
              </a:ext>
            </a:extLst>
          </p:cNvPr>
          <p:cNvPicPr>
            <a:picLocks noChangeAspect="1"/>
          </p:cNvPicPr>
          <p:nvPr/>
        </p:nvPicPr>
        <p:blipFill>
          <a:blip r:embed="rId4"/>
          <a:srcRect t="4974" r="1660" b="17560"/>
          <a:stretch/>
        </p:blipFill>
        <p:spPr>
          <a:xfrm>
            <a:off x="8194767" y="1516912"/>
            <a:ext cx="3312000" cy="1985830"/>
          </a:xfrm>
          <a:prstGeom prst="rect">
            <a:avLst/>
          </a:prstGeom>
        </p:spPr>
      </p:pic>
    </p:spTree>
    <p:extLst>
      <p:ext uri="{BB962C8B-B14F-4D97-AF65-F5344CB8AC3E}">
        <p14:creationId xmlns:p14="http://schemas.microsoft.com/office/powerpoint/2010/main" val="287793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5D19E7E-8AEF-9848-1E78-1596B4EB22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81" b="7367"/>
          <a:stretch>
            <a:fillRect/>
          </a:stretch>
        </p:blipFill>
        <p:spPr bwMode="auto">
          <a:xfrm>
            <a:off x="644118" y="1516912"/>
            <a:ext cx="2180750" cy="1165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970E1A1-6726-9E13-C23F-39E1D43A47C0}"/>
              </a:ext>
            </a:extLst>
          </p:cNvPr>
          <p:cNvPicPr>
            <a:picLocks noChangeAspect="1"/>
          </p:cNvPicPr>
          <p:nvPr/>
        </p:nvPicPr>
        <p:blipFill>
          <a:blip r:embed="rId3"/>
          <a:srcRect t="4407" r="1660" b="26523"/>
          <a:stretch>
            <a:fillRect/>
          </a:stretch>
        </p:blipFill>
        <p:spPr>
          <a:xfrm>
            <a:off x="6459458" y="1516912"/>
            <a:ext cx="2180748" cy="1165832"/>
          </a:xfrm>
          <a:prstGeom prst="rect">
            <a:avLst/>
          </a:prstGeom>
        </p:spPr>
      </p:pic>
      <p:sp>
        <p:nvSpPr>
          <p:cNvPr id="2" name="Title 1">
            <a:extLst>
              <a:ext uri="{FF2B5EF4-FFF2-40B4-BE49-F238E27FC236}">
                <a16:creationId xmlns:a16="http://schemas.microsoft.com/office/drawing/2014/main" id="{DE83B625-FEB5-4B56-96E4-A10146BC8BD9}"/>
              </a:ext>
            </a:extLst>
          </p:cNvPr>
          <p:cNvSpPr>
            <a:spLocks noGrp="1"/>
          </p:cNvSpPr>
          <p:nvPr>
            <p:ph type="title"/>
          </p:nvPr>
        </p:nvSpPr>
        <p:spPr>
          <a:xfrm>
            <a:off x="644118" y="386714"/>
            <a:ext cx="10903759" cy="882000"/>
          </a:xfrm>
        </p:spPr>
        <p:txBody>
          <a:bodyPr>
            <a:normAutofit/>
          </a:bodyPr>
          <a:lstStyle/>
          <a:p>
            <a:r>
              <a:rPr lang="nb-NO" dirty="0"/>
              <a:t>Frivillige kan samle inn penger til utvalgte prosjekter med høy effekt og behov, på lik linje med bedrifter og organisasjoner</a:t>
            </a:r>
          </a:p>
        </p:txBody>
      </p:sp>
      <p:sp>
        <p:nvSpPr>
          <p:cNvPr id="10" name="Text Placeholder 2">
            <a:extLst>
              <a:ext uri="{FF2B5EF4-FFF2-40B4-BE49-F238E27FC236}">
                <a16:creationId xmlns:a16="http://schemas.microsoft.com/office/drawing/2014/main" id="{9719488A-1E2F-4B35-7912-FC79FA289627}"/>
              </a:ext>
            </a:extLst>
          </p:cNvPr>
          <p:cNvSpPr txBox="1">
            <a:spLocks/>
          </p:cNvSpPr>
          <p:nvPr/>
        </p:nvSpPr>
        <p:spPr>
          <a:xfrm>
            <a:off x="644118" y="2856556"/>
            <a:ext cx="2180752" cy="3385218"/>
          </a:xfrm>
          <a:prstGeom prst="rect">
            <a:avLst/>
          </a:prstGeom>
          <a:ln>
            <a:noFill/>
          </a:ln>
        </p:spPr>
        <p:txBody>
          <a:bodyPr lIns="0" tIns="0" rIns="0" bIns="0"/>
          <a:lstStyle>
            <a:lvl1pPr marL="228600" indent="-228600" algn="l" defTabSz="914400" rtl="0" eaLnBrk="1" latinLnBrk="0" hangingPunct="1">
              <a:lnSpc>
                <a:spcPct val="100000"/>
              </a:lnSpc>
              <a:spcBef>
                <a:spcPts val="1200"/>
              </a:spcBef>
              <a:buClr>
                <a:schemeClr val="accent1"/>
              </a:buClr>
              <a:buSzPct val="120000"/>
              <a:buFont typeface="System Font Regular"/>
              <a:buChar char="⎼"/>
              <a:defRPr sz="16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00000"/>
              </a:lnSpc>
              <a:spcBef>
                <a:spcPts val="1200"/>
              </a:spcBef>
              <a:buClr>
                <a:schemeClr val="accent1"/>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00000"/>
              </a:lnSpc>
              <a:spcBef>
                <a:spcPts val="1200"/>
              </a:spcBef>
              <a:buClr>
                <a:schemeClr val="accent2">
                  <a:lumMod val="40000"/>
                  <a:lumOff val="60000"/>
                </a:schemeClr>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Font typeface="System Font Regular"/>
              <a:buNone/>
            </a:pPr>
            <a:r>
              <a:rPr lang="nb-NO" sz="1200" dirty="0"/>
              <a:t>Alternativ 1</a:t>
            </a:r>
            <a:br>
              <a:rPr lang="nb-NO" sz="1200" dirty="0"/>
            </a:br>
            <a:r>
              <a:rPr lang="nb-NO" sz="1800" b="1" dirty="0">
                <a:solidFill>
                  <a:schemeClr val="accent1"/>
                </a:solidFill>
              </a:rPr>
              <a:t>Forebyggende arbeid i Malawi eller Ghana</a:t>
            </a:r>
            <a:endParaRPr lang="nb-NO" sz="600" dirty="0"/>
          </a:p>
          <a:p>
            <a:pPr marL="180000" indent="-180000">
              <a:spcBef>
                <a:spcPts val="300"/>
              </a:spcBef>
            </a:pPr>
            <a:r>
              <a:rPr lang="nb-NO" sz="1050" dirty="0"/>
              <a:t>Gjennom forebyggende arbeid hindrer vi at familier splittes, så barn kan vokse opp i sin egen familie</a:t>
            </a:r>
          </a:p>
          <a:p>
            <a:pPr marL="180000" indent="-180000">
              <a:spcBef>
                <a:spcPts val="300"/>
              </a:spcBef>
            </a:pPr>
            <a:r>
              <a:rPr lang="nb-NO" sz="1050" dirty="0"/>
              <a:t>Vi sørger blant annet for at familien har høy nok inntekt og kunnskapen som behøves for å ta vare på barna</a:t>
            </a:r>
          </a:p>
          <a:p>
            <a:pPr marL="180000" indent="-180000">
              <a:spcBef>
                <a:spcPts val="300"/>
              </a:spcBef>
            </a:pPr>
            <a:r>
              <a:rPr lang="nb-NO" sz="1050" dirty="0"/>
              <a:t>At barn får vokse opp i en omsorgs-full familie har mange ringvirkninger – særlig at flere barn får gå på skole</a:t>
            </a:r>
          </a:p>
          <a:p>
            <a:pPr marL="180000" indent="-180000">
              <a:spcBef>
                <a:spcPts val="300"/>
              </a:spcBef>
            </a:pPr>
            <a:r>
              <a:rPr lang="nb-NO" sz="1050" dirty="0"/>
              <a:t>Les mer om vårt forebyggende arbeid i Malawi og Ghana </a:t>
            </a:r>
            <a:r>
              <a:rPr lang="nb-NO" sz="1050" dirty="0">
                <a:hlinkClick r:id="rId4"/>
              </a:rPr>
              <a:t>her</a:t>
            </a:r>
            <a:r>
              <a:rPr lang="nb-NO" sz="1050" dirty="0"/>
              <a:t> og </a:t>
            </a:r>
            <a:r>
              <a:rPr lang="nb-NO" sz="1050" dirty="0">
                <a:hlinkClick r:id="rId5"/>
              </a:rPr>
              <a:t>her</a:t>
            </a:r>
            <a:endParaRPr lang="nb-NO" sz="1050" dirty="0"/>
          </a:p>
          <a:p>
            <a:pPr marL="180000" indent="-180000">
              <a:spcBef>
                <a:spcPts val="300"/>
              </a:spcBef>
            </a:pPr>
            <a:r>
              <a:rPr lang="nb-NO" sz="1050" b="1" dirty="0"/>
              <a:t>PS: </a:t>
            </a:r>
            <a:r>
              <a:rPr lang="nb-NO" sz="1050" dirty="0"/>
              <a:t>Frivillige som støtter vårt fore-byggende arbeid i Kosovo kan fortsette med dette</a:t>
            </a:r>
          </a:p>
        </p:txBody>
      </p:sp>
      <p:sp>
        <p:nvSpPr>
          <p:cNvPr id="14" name="Text Placeholder 2">
            <a:extLst>
              <a:ext uri="{FF2B5EF4-FFF2-40B4-BE49-F238E27FC236}">
                <a16:creationId xmlns:a16="http://schemas.microsoft.com/office/drawing/2014/main" id="{73EF67BA-FCA7-65E3-181C-3C0EB143A6A3}"/>
              </a:ext>
            </a:extLst>
          </p:cNvPr>
          <p:cNvSpPr txBox="1">
            <a:spLocks/>
          </p:cNvSpPr>
          <p:nvPr/>
        </p:nvSpPr>
        <p:spPr>
          <a:xfrm>
            <a:off x="6459458" y="2856556"/>
            <a:ext cx="2180752" cy="3385218"/>
          </a:xfrm>
          <a:prstGeom prst="rect">
            <a:avLst/>
          </a:prstGeom>
          <a:ln>
            <a:noFill/>
          </a:ln>
        </p:spPr>
        <p:txBody>
          <a:bodyPr lIns="0" tIns="0" rIns="0" bIns="0"/>
          <a:lstStyle>
            <a:lvl1pPr marL="228600" indent="-228600" algn="l" defTabSz="914400" rtl="0" eaLnBrk="1" latinLnBrk="0" hangingPunct="1">
              <a:lnSpc>
                <a:spcPct val="100000"/>
              </a:lnSpc>
              <a:spcBef>
                <a:spcPts val="1200"/>
              </a:spcBef>
              <a:buClr>
                <a:schemeClr val="accent1"/>
              </a:buClr>
              <a:buSzPct val="120000"/>
              <a:buFont typeface="System Font Regular"/>
              <a:buChar char="⎼"/>
              <a:defRPr sz="16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00000"/>
              </a:lnSpc>
              <a:spcBef>
                <a:spcPts val="1200"/>
              </a:spcBef>
              <a:buClr>
                <a:schemeClr val="accent1"/>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00000"/>
              </a:lnSpc>
              <a:spcBef>
                <a:spcPts val="1200"/>
              </a:spcBef>
              <a:buClr>
                <a:schemeClr val="accent2">
                  <a:lumMod val="40000"/>
                  <a:lumOff val="60000"/>
                </a:schemeClr>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System Font Regular"/>
              <a:buNone/>
            </a:pPr>
            <a:r>
              <a:rPr lang="nb-NO" sz="1200" dirty="0"/>
              <a:t>Alternativ 3</a:t>
            </a:r>
            <a:br>
              <a:rPr lang="nb-NO" sz="1200" dirty="0"/>
            </a:br>
            <a:r>
              <a:rPr lang="nb-NO" sz="1800" b="1" dirty="0">
                <a:solidFill>
                  <a:schemeClr val="accent1"/>
                </a:solidFill>
              </a:rPr>
              <a:t>Nødhjelp til Gaza, Ukraina eller Sudan</a:t>
            </a:r>
            <a:endParaRPr lang="nb-NO" sz="600" dirty="0"/>
          </a:p>
          <a:p>
            <a:pPr marL="180000" indent="-180000">
              <a:spcBef>
                <a:spcPts val="400"/>
              </a:spcBef>
            </a:pPr>
            <a:r>
              <a:rPr lang="nb-NO" sz="1050" dirty="0"/>
              <a:t>SOS-barnebyer er «alltid» til stede i et land før det oppstår krig, konflikt eller naturkatastrofer, og vi blir igjen for å bygge opp igjen landet etterpå</a:t>
            </a:r>
          </a:p>
          <a:p>
            <a:pPr marL="180000" indent="-180000">
              <a:spcBef>
                <a:spcPts val="400"/>
              </a:spcBef>
            </a:pPr>
            <a:r>
              <a:rPr lang="nb-NO" sz="1050" dirty="0"/>
              <a:t>Vi tar vare på og gir et trygt hjem til barn som har mistet foreldrene sine, og forener med gjenlevende familie</a:t>
            </a:r>
          </a:p>
          <a:p>
            <a:pPr marL="180000" indent="-180000">
              <a:spcBef>
                <a:spcPts val="400"/>
              </a:spcBef>
            </a:pPr>
            <a:r>
              <a:rPr lang="nb-NO" sz="1050" dirty="0"/>
              <a:t>Vi gir mental helsehjelp til barn og foreldre gjennom sentre der de kan leke og snakke med psykologer</a:t>
            </a:r>
          </a:p>
          <a:p>
            <a:pPr marL="180000" indent="-180000">
              <a:spcBef>
                <a:spcPts val="400"/>
              </a:spcBef>
            </a:pPr>
            <a:r>
              <a:rPr lang="nb-NO" sz="1050" dirty="0"/>
              <a:t>Vi gir husly (telt), mat, medisiner, penger og yrkesveiledning til barnefamilier på flukt</a:t>
            </a:r>
          </a:p>
          <a:p>
            <a:pPr marL="180000" indent="-180000">
              <a:spcBef>
                <a:spcPts val="400"/>
              </a:spcBef>
            </a:pPr>
            <a:r>
              <a:rPr lang="nb-NO" sz="1050" dirty="0"/>
              <a:t>I Gaza drifter vi også skoler etter avtale med myndighetene</a:t>
            </a:r>
          </a:p>
        </p:txBody>
      </p:sp>
      <p:sp>
        <p:nvSpPr>
          <p:cNvPr id="7" name="Text Placeholder 2">
            <a:extLst>
              <a:ext uri="{FF2B5EF4-FFF2-40B4-BE49-F238E27FC236}">
                <a16:creationId xmlns:a16="http://schemas.microsoft.com/office/drawing/2014/main" id="{BE6ED44A-177A-97EC-98DB-2E93A13BCA78}"/>
              </a:ext>
            </a:extLst>
          </p:cNvPr>
          <p:cNvSpPr>
            <a:spLocks noGrp="1"/>
          </p:cNvSpPr>
          <p:nvPr>
            <p:ph type="body" sz="quarter" idx="10"/>
          </p:nvPr>
        </p:nvSpPr>
        <p:spPr>
          <a:xfrm>
            <a:off x="9367126" y="2856556"/>
            <a:ext cx="2180752" cy="3385218"/>
          </a:xfrm>
          <a:ln>
            <a:noFill/>
          </a:ln>
        </p:spPr>
        <p:txBody>
          <a:bodyPr/>
          <a:lstStyle/>
          <a:p>
            <a:pPr marL="0" indent="0" algn="ctr">
              <a:spcBef>
                <a:spcPts val="400"/>
              </a:spcBef>
              <a:buNone/>
            </a:pPr>
            <a:r>
              <a:rPr lang="nb-NO" sz="1200" dirty="0"/>
              <a:t>Alternativ 4</a:t>
            </a:r>
            <a:br>
              <a:rPr lang="nb-NO" sz="1200" dirty="0"/>
            </a:br>
            <a:r>
              <a:rPr lang="nb-NO" sz="1800" b="1" dirty="0">
                <a:solidFill>
                  <a:schemeClr val="accent1"/>
                </a:solidFill>
              </a:rPr>
              <a:t>Frie midler</a:t>
            </a:r>
            <a:endParaRPr lang="nb-NO" sz="600" dirty="0"/>
          </a:p>
          <a:p>
            <a:pPr marL="180000" indent="-180000">
              <a:spcBef>
                <a:spcPts val="400"/>
              </a:spcBef>
            </a:pPr>
            <a:r>
              <a:rPr lang="nb-NO" sz="1050" dirty="0"/>
              <a:t>Gjennom å gi frie midler kan SOS-barnebyer bruke pengene på de prosjektene som til enhver tid har størst effekt og behov</a:t>
            </a:r>
          </a:p>
          <a:p>
            <a:pPr marL="180000" indent="-180000">
              <a:spcBef>
                <a:spcPts val="400"/>
              </a:spcBef>
            </a:pPr>
            <a:r>
              <a:rPr lang="nb-NO" sz="1050" dirty="0"/>
              <a:t>Frie midler gjør SOS-barnebyer smidigere. Vi kan tilpasse oss når verden endrer seg, noe som bl.a. ble aktuelt da noen prosjekter over natten mistet sin støtte fra USAID</a:t>
            </a:r>
          </a:p>
          <a:p>
            <a:pPr marL="180000" indent="-180000">
              <a:spcBef>
                <a:spcPts val="400"/>
              </a:spcBef>
            </a:pPr>
            <a:r>
              <a:rPr lang="nb-NO" sz="1050" dirty="0"/>
              <a:t>Frie midler gir også lavere administrasjonskostnader</a:t>
            </a:r>
          </a:p>
        </p:txBody>
      </p:sp>
      <p:pic>
        <p:nvPicPr>
          <p:cNvPr id="8" name="Picture 4">
            <a:extLst>
              <a:ext uri="{FF2B5EF4-FFF2-40B4-BE49-F238E27FC236}">
                <a16:creationId xmlns:a16="http://schemas.microsoft.com/office/drawing/2014/main" id="{1A897BE6-EBAD-4876-DAFD-DDC8910F9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7126" y="1863080"/>
            <a:ext cx="2180751" cy="473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FC2400E-9353-2D1E-86F5-00F33E1BEC98}"/>
              </a:ext>
            </a:extLst>
          </p:cNvPr>
          <p:cNvSpPr txBox="1">
            <a:spLocks/>
          </p:cNvSpPr>
          <p:nvPr/>
        </p:nvSpPr>
        <p:spPr>
          <a:xfrm>
            <a:off x="3551787" y="2856556"/>
            <a:ext cx="2180752" cy="3385218"/>
          </a:xfrm>
          <a:prstGeom prst="rect">
            <a:avLst/>
          </a:prstGeom>
          <a:ln>
            <a:noFill/>
          </a:ln>
        </p:spPr>
        <p:txBody>
          <a:bodyPr lIns="0" tIns="0" rIns="0" bIns="0"/>
          <a:lstStyle>
            <a:lvl1pPr marL="228600" indent="-228600" algn="l" defTabSz="914400" rtl="0" eaLnBrk="1" latinLnBrk="0" hangingPunct="1">
              <a:lnSpc>
                <a:spcPct val="100000"/>
              </a:lnSpc>
              <a:spcBef>
                <a:spcPts val="1200"/>
              </a:spcBef>
              <a:buClr>
                <a:schemeClr val="accent1"/>
              </a:buClr>
              <a:buSzPct val="120000"/>
              <a:buFont typeface="System Font Regular"/>
              <a:buChar char="⎼"/>
              <a:defRPr sz="16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00000"/>
              </a:lnSpc>
              <a:spcBef>
                <a:spcPts val="1200"/>
              </a:spcBef>
              <a:buClr>
                <a:schemeClr val="accent1"/>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00000"/>
              </a:lnSpc>
              <a:spcBef>
                <a:spcPts val="1200"/>
              </a:spcBef>
              <a:buClr>
                <a:srgbClr val="BAE3F9"/>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00000"/>
              </a:lnSpc>
              <a:spcBef>
                <a:spcPts val="1200"/>
              </a:spcBef>
              <a:buClr>
                <a:schemeClr val="accent2">
                  <a:lumMod val="40000"/>
                  <a:lumOff val="60000"/>
                </a:schemeClr>
              </a:buClr>
              <a:buSzPct val="120000"/>
              <a:buFont typeface="System Font Regular"/>
              <a:buChar char="⎼"/>
              <a:defRPr sz="1400" b="0" i="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System Font Regular"/>
              <a:buNone/>
            </a:pPr>
            <a:r>
              <a:rPr lang="nb-NO" sz="1200" dirty="0"/>
              <a:t>Alternativ 2</a:t>
            </a:r>
            <a:br>
              <a:rPr lang="nb-NO" sz="1200" dirty="0"/>
            </a:br>
            <a:r>
              <a:rPr lang="nb-NO" sz="1800" b="1" dirty="0">
                <a:solidFill>
                  <a:schemeClr val="accent1"/>
                </a:solidFill>
              </a:rPr>
              <a:t>Barn på gata</a:t>
            </a:r>
            <a:endParaRPr lang="nb-NO" sz="600" dirty="0"/>
          </a:p>
          <a:p>
            <a:pPr marL="180000" indent="-180000">
              <a:spcBef>
                <a:spcPts val="400"/>
              </a:spcBef>
            </a:pPr>
            <a:r>
              <a:rPr lang="nb-NO" sz="1050" dirty="0"/>
              <a:t>I storbyene i Etiopia, Tanzania og Rwanda bor mange barn på gata</a:t>
            </a:r>
          </a:p>
          <a:p>
            <a:pPr marL="180000" indent="-180000">
              <a:spcBef>
                <a:spcPts val="400"/>
              </a:spcBef>
            </a:pPr>
            <a:r>
              <a:rPr lang="nb-NO" sz="1050" dirty="0"/>
              <a:t>De fleste kommer fra fattige familier, mens andre rømmer fra hjem med vold og mishandling</a:t>
            </a:r>
          </a:p>
          <a:p>
            <a:pPr marL="180000" indent="-180000">
              <a:spcBef>
                <a:spcPts val="400"/>
              </a:spcBef>
            </a:pPr>
            <a:r>
              <a:rPr lang="nb-NO" sz="1050" dirty="0"/>
              <a:t>På gata opplever barna blant annet tyveri, vold, rus og overgrep</a:t>
            </a:r>
          </a:p>
          <a:p>
            <a:pPr marL="180000" indent="-180000">
              <a:spcBef>
                <a:spcPts val="400"/>
              </a:spcBef>
            </a:pPr>
            <a:r>
              <a:rPr lang="nb-NO" sz="1050" dirty="0"/>
              <a:t>SOS-barnebyer finner barna og får de inn på et rehabiliteringssenter, der de får et midlertidig hjem</a:t>
            </a:r>
          </a:p>
          <a:p>
            <a:pPr marL="180000" indent="-180000">
              <a:spcBef>
                <a:spcPts val="400"/>
              </a:spcBef>
            </a:pPr>
            <a:r>
              <a:rPr lang="nb-NO" sz="1050" dirty="0"/>
              <a:t>Etter 3-6 måneder finner vi et permanent hjem, hos foreldrene deres eller en fosterfamilie</a:t>
            </a:r>
          </a:p>
          <a:p>
            <a:pPr marL="180000" indent="-180000">
              <a:spcBef>
                <a:spcPts val="400"/>
              </a:spcBef>
            </a:pPr>
            <a:r>
              <a:rPr lang="nb-NO" sz="1050" dirty="0"/>
              <a:t>Barn over 17 år får yrkesopplæring og startkapital til å starte bedrift</a:t>
            </a:r>
          </a:p>
          <a:p>
            <a:pPr marL="180000" indent="-180000">
              <a:spcBef>
                <a:spcPts val="400"/>
              </a:spcBef>
            </a:pPr>
            <a:r>
              <a:rPr lang="nb-NO" sz="1050" dirty="0"/>
              <a:t>Les mer om prosjektet </a:t>
            </a:r>
            <a:r>
              <a:rPr lang="nb-NO" sz="1050" dirty="0">
                <a:hlinkClick r:id="rId7"/>
              </a:rPr>
              <a:t>her</a:t>
            </a:r>
            <a:endParaRPr lang="nb-NO" sz="1050" dirty="0"/>
          </a:p>
          <a:p>
            <a:pPr>
              <a:spcBef>
                <a:spcPts val="400"/>
              </a:spcBef>
            </a:pPr>
            <a:endParaRPr lang="nb-NO" sz="1050" dirty="0"/>
          </a:p>
        </p:txBody>
      </p:sp>
      <p:pic>
        <p:nvPicPr>
          <p:cNvPr id="5" name="Picture 4">
            <a:extLst>
              <a:ext uri="{FF2B5EF4-FFF2-40B4-BE49-F238E27FC236}">
                <a16:creationId xmlns:a16="http://schemas.microsoft.com/office/drawing/2014/main" id="{7C4776A1-BC2C-30CA-A938-AB3A8DF0B930}"/>
              </a:ext>
            </a:extLst>
          </p:cNvPr>
          <p:cNvPicPr>
            <a:picLocks noChangeAspect="1"/>
          </p:cNvPicPr>
          <p:nvPr/>
        </p:nvPicPr>
        <p:blipFill>
          <a:blip r:embed="rId8"/>
          <a:srcRect l="10808"/>
          <a:stretch/>
        </p:blipFill>
        <p:spPr>
          <a:xfrm>
            <a:off x="3551788" y="1516912"/>
            <a:ext cx="2180752" cy="1165832"/>
          </a:xfrm>
          <a:prstGeom prst="rect">
            <a:avLst/>
          </a:prstGeom>
        </p:spPr>
      </p:pic>
      <p:cxnSp>
        <p:nvCxnSpPr>
          <p:cNvPr id="6" name="Straight Connector 5">
            <a:extLst>
              <a:ext uri="{FF2B5EF4-FFF2-40B4-BE49-F238E27FC236}">
                <a16:creationId xmlns:a16="http://schemas.microsoft.com/office/drawing/2014/main" id="{65E14C65-99F6-610F-3082-D1A983D79892}"/>
              </a:ext>
            </a:extLst>
          </p:cNvPr>
          <p:cNvCxnSpPr>
            <a:cxnSpLocks/>
          </p:cNvCxnSpPr>
          <p:nvPr/>
        </p:nvCxnSpPr>
        <p:spPr>
          <a:xfrm>
            <a:off x="3188329" y="1516912"/>
            <a:ext cx="0" cy="4724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8AB43F-8FA4-753A-F1F4-151235ECF500}"/>
              </a:ext>
            </a:extLst>
          </p:cNvPr>
          <p:cNvCxnSpPr>
            <a:cxnSpLocks/>
          </p:cNvCxnSpPr>
          <p:nvPr/>
        </p:nvCxnSpPr>
        <p:spPr>
          <a:xfrm>
            <a:off x="6095999" y="1516912"/>
            <a:ext cx="0" cy="4724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F52E54-444D-93F7-4089-103D40BC045D}"/>
              </a:ext>
            </a:extLst>
          </p:cNvPr>
          <p:cNvCxnSpPr>
            <a:cxnSpLocks/>
          </p:cNvCxnSpPr>
          <p:nvPr/>
        </p:nvCxnSpPr>
        <p:spPr>
          <a:xfrm>
            <a:off x="9003665" y="1516912"/>
            <a:ext cx="0" cy="47248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56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CF2AE-EFFA-93F8-08F3-5805741C8F84}"/>
              </a:ext>
            </a:extLst>
          </p:cNvPr>
          <p:cNvSpPr>
            <a:spLocks noGrp="1"/>
          </p:cNvSpPr>
          <p:nvPr>
            <p:ph type="title"/>
          </p:nvPr>
        </p:nvSpPr>
        <p:spPr/>
        <p:txBody>
          <a:bodyPr/>
          <a:lstStyle/>
          <a:p>
            <a:r>
              <a:rPr lang="nb-NO" b="1" dirty="0">
                <a:solidFill>
                  <a:schemeClr val="accent1"/>
                </a:solidFill>
              </a:rPr>
              <a:t>Alternativ 1: </a:t>
            </a:r>
            <a:r>
              <a:rPr lang="nb-NO" dirty="0"/>
              <a:t>Forebyggende arbeid i Malawi eller Ghana</a:t>
            </a:r>
          </a:p>
        </p:txBody>
      </p:sp>
      <p:sp>
        <p:nvSpPr>
          <p:cNvPr id="5" name="Text Placeholder 4">
            <a:extLst>
              <a:ext uri="{FF2B5EF4-FFF2-40B4-BE49-F238E27FC236}">
                <a16:creationId xmlns:a16="http://schemas.microsoft.com/office/drawing/2014/main" id="{1C4508EA-E0C9-D85A-BBD7-84A5F85C8BC9}"/>
              </a:ext>
            </a:extLst>
          </p:cNvPr>
          <p:cNvSpPr>
            <a:spLocks noGrp="1"/>
          </p:cNvSpPr>
          <p:nvPr>
            <p:ph type="body" sz="quarter" idx="12"/>
          </p:nvPr>
        </p:nvSpPr>
        <p:spPr>
          <a:xfrm>
            <a:off x="6534147" y="1516912"/>
            <a:ext cx="5132335" cy="4194675"/>
          </a:xfrm>
        </p:spPr>
        <p:txBody>
          <a:bodyPr/>
          <a:lstStyle/>
          <a:p>
            <a:pPr marL="180000" indent="-180000">
              <a:spcBef>
                <a:spcPts val="1000"/>
              </a:spcBef>
            </a:pPr>
            <a:r>
              <a:rPr lang="nb-NO" sz="1400" dirty="0"/>
              <a:t>Gjennom forebyggende arbeid hindrer SOS-barnebyer at familier splittes, slik at barna kan vokse opp i sin egen familie</a:t>
            </a:r>
          </a:p>
          <a:p>
            <a:pPr marL="180000" indent="-180000">
              <a:spcBef>
                <a:spcPts val="1000"/>
              </a:spcBef>
            </a:pPr>
            <a:r>
              <a:rPr lang="nb-NO" sz="1400" dirty="0"/>
              <a:t>Fattigdom er den vanligste grunnen til at foreldre i Malawi og Ghana ikke kan ta vare på barna sine eller har råd til å sende de på skolen. </a:t>
            </a:r>
          </a:p>
          <a:p>
            <a:pPr marL="180000" indent="-180000">
              <a:spcBef>
                <a:spcPts val="1000"/>
              </a:spcBef>
            </a:pPr>
            <a:r>
              <a:rPr lang="nb-NO" sz="1400" dirty="0"/>
              <a:t>I Malawi er det en stor utfordring at mange jenter blir giftet bort, mens i Ghana blir mange barn solgt til slavelignende arbeid </a:t>
            </a:r>
          </a:p>
          <a:p>
            <a:pPr marL="180000" indent="-180000">
              <a:spcBef>
                <a:spcPts val="1000"/>
              </a:spcBef>
            </a:pPr>
            <a:r>
              <a:rPr lang="nb-NO" sz="1400" dirty="0"/>
              <a:t>Noe av det viktigste SOS-barnebyer gjør er å hjelpe foreldrene eller eldre søsken med å få seg en jobb med høy nok inntekt. Dette fører til at færre barn blir giftet bort eller tvunget ut i barnearbeid, og at flere får gå på skole og kan skape seg en god fremtid</a:t>
            </a:r>
          </a:p>
          <a:p>
            <a:pPr marL="180000" indent="-180000">
              <a:spcBef>
                <a:spcPts val="1000"/>
              </a:spcBef>
            </a:pPr>
            <a:r>
              <a:rPr lang="nb-NO" sz="1400" dirty="0"/>
              <a:t>Foreldre får også råd og støtte rundt temaer som vold i hjemmet og viktigheten av at begge foreldrene bidrar inn i familien, slik at de kan gi barna en trygg og kjærlig oppvekst</a:t>
            </a:r>
          </a:p>
          <a:p>
            <a:pPr marL="180000" indent="-180000">
              <a:spcBef>
                <a:spcPts val="1000"/>
              </a:spcBef>
            </a:pPr>
            <a:r>
              <a:rPr lang="nb-NO" sz="1400" dirty="0"/>
              <a:t>Dere kan lese mer om vårt forebyggende arbeid her:</a:t>
            </a:r>
          </a:p>
          <a:p>
            <a:pPr marL="637200" lvl="1" indent="-180000">
              <a:spcBef>
                <a:spcPts val="1000"/>
              </a:spcBef>
            </a:pPr>
            <a:r>
              <a:rPr lang="nb-NO" sz="1200" b="1" dirty="0"/>
              <a:t>Generelt: </a:t>
            </a:r>
            <a:r>
              <a:rPr lang="nb-NO" sz="1200" dirty="0">
                <a:hlinkClick r:id="rId2"/>
              </a:rPr>
              <a:t>Forebygging | SOS-barnebyer</a:t>
            </a:r>
            <a:endParaRPr lang="nb-NO" sz="1200" dirty="0"/>
          </a:p>
          <a:p>
            <a:pPr marL="637200" lvl="1" indent="-180000">
              <a:spcBef>
                <a:spcPts val="1000"/>
              </a:spcBef>
            </a:pPr>
            <a:r>
              <a:rPr lang="nb-NO" sz="1200" b="1" dirty="0"/>
              <a:t>Malawi: </a:t>
            </a:r>
            <a:r>
              <a:rPr lang="nb-NO" sz="1200" dirty="0">
                <a:hlinkClick r:id="rId3"/>
              </a:rPr>
              <a:t>Mer forebygging - samme ansvar | SOS-barnebyer </a:t>
            </a:r>
            <a:endParaRPr lang="nb-NO" sz="1200" dirty="0"/>
          </a:p>
          <a:p>
            <a:pPr marL="637200" lvl="1" indent="-180000">
              <a:spcBef>
                <a:spcPts val="1000"/>
              </a:spcBef>
            </a:pPr>
            <a:r>
              <a:rPr lang="nb-NO" sz="1200" b="1" dirty="0"/>
              <a:t>Ghana: </a:t>
            </a:r>
            <a:r>
              <a:rPr lang="nb-NO" sz="1200" dirty="0">
                <a:hlinkClick r:id="rId4"/>
              </a:rPr>
              <a:t>Fisker etter barn | SOS-barnebyer</a:t>
            </a:r>
            <a:endParaRPr lang="nb-NO" sz="1200" dirty="0"/>
          </a:p>
        </p:txBody>
      </p:sp>
      <p:pic>
        <p:nvPicPr>
          <p:cNvPr id="2" name="Picture 2">
            <a:extLst>
              <a:ext uri="{FF2B5EF4-FFF2-40B4-BE49-F238E27FC236}">
                <a16:creationId xmlns:a16="http://schemas.microsoft.com/office/drawing/2014/main" id="{FB52A83C-4A92-D3EB-04FB-E3C4647F5B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5" b="9780"/>
          <a:stretch>
            <a:fillRect/>
          </a:stretch>
        </p:blipFill>
        <p:spPr bwMode="auto">
          <a:xfrm>
            <a:off x="0" y="1"/>
            <a:ext cx="6095998" cy="36550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Boats and boating--Equipment and supplies, People in nature, Water resources, Plant, Sky, Shorts, Boat, Tree, Lake">
            <a:extLst>
              <a:ext uri="{FF2B5EF4-FFF2-40B4-BE49-F238E27FC236}">
                <a16:creationId xmlns:a16="http://schemas.microsoft.com/office/drawing/2014/main" id="{810B0D19-7E0C-FDC3-2F6E-6AC6382612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167"/>
          <a:stretch>
            <a:fillRect/>
          </a:stretch>
        </p:blipFill>
        <p:spPr bwMode="auto">
          <a:xfrm>
            <a:off x="0" y="3655078"/>
            <a:ext cx="2546131" cy="32029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91EA103-F448-0860-B956-85745F0A18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542" r="7875"/>
          <a:stretch>
            <a:fillRect/>
          </a:stretch>
        </p:blipFill>
        <p:spPr bwMode="auto">
          <a:xfrm>
            <a:off x="2546131" y="3655077"/>
            <a:ext cx="3549867" cy="320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4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AD22-BD02-5623-C169-16AB049A73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E03D1B-4761-8016-617C-F1E543FC2CCF}"/>
              </a:ext>
            </a:extLst>
          </p:cNvPr>
          <p:cNvSpPr>
            <a:spLocks noGrp="1"/>
          </p:cNvSpPr>
          <p:nvPr>
            <p:ph type="title"/>
          </p:nvPr>
        </p:nvSpPr>
        <p:spPr/>
        <p:txBody>
          <a:bodyPr/>
          <a:lstStyle/>
          <a:p>
            <a:r>
              <a:rPr lang="nb-NO" b="1" dirty="0">
                <a:solidFill>
                  <a:schemeClr val="accent1"/>
                </a:solidFill>
              </a:rPr>
              <a:t>Alternativ 2: </a:t>
            </a:r>
            <a:r>
              <a:rPr lang="nb-NO" dirty="0"/>
              <a:t>Barn på gata i Tanzania, Etiopia og Rwanda</a:t>
            </a:r>
          </a:p>
        </p:txBody>
      </p:sp>
      <p:sp>
        <p:nvSpPr>
          <p:cNvPr id="5" name="Text Placeholder 4">
            <a:extLst>
              <a:ext uri="{FF2B5EF4-FFF2-40B4-BE49-F238E27FC236}">
                <a16:creationId xmlns:a16="http://schemas.microsoft.com/office/drawing/2014/main" id="{8FC715AB-FDA0-ED97-F576-671553C844C9}"/>
              </a:ext>
            </a:extLst>
          </p:cNvPr>
          <p:cNvSpPr>
            <a:spLocks noGrp="1"/>
          </p:cNvSpPr>
          <p:nvPr>
            <p:ph type="body" sz="quarter" idx="12"/>
          </p:nvPr>
        </p:nvSpPr>
        <p:spPr/>
        <p:txBody>
          <a:bodyPr/>
          <a:lstStyle/>
          <a:p>
            <a:pPr marL="180000" indent="-180000">
              <a:spcBef>
                <a:spcPts val="1000"/>
              </a:spcBef>
            </a:pPr>
            <a:r>
              <a:rPr lang="nb-NO" sz="1400" dirty="0"/>
              <a:t>I storbyene i Etiopia, Tanzania og Rwanda bor mange barn på gata</a:t>
            </a:r>
          </a:p>
          <a:p>
            <a:pPr marL="180000" indent="-180000">
              <a:spcBef>
                <a:spcPts val="1000"/>
              </a:spcBef>
            </a:pPr>
            <a:r>
              <a:rPr lang="nb-NO" sz="1400" dirty="0"/>
              <a:t>De fleste kommer fra fattige familier på landsbygda, mens andre rømmer fra hjem med vold og mishandling</a:t>
            </a:r>
          </a:p>
          <a:p>
            <a:pPr marL="180000" indent="-180000">
              <a:spcBef>
                <a:spcPts val="1000"/>
              </a:spcBef>
            </a:pPr>
            <a:r>
              <a:rPr lang="nb-NO" sz="1400" dirty="0"/>
              <a:t>Livet i storbyene blir ikke slik barna hadde sett for seg, og mange opplever blant annet tyveri, vold, rus og overgrep</a:t>
            </a:r>
          </a:p>
          <a:p>
            <a:pPr marL="180000" indent="-180000">
              <a:spcBef>
                <a:spcPts val="1000"/>
              </a:spcBef>
            </a:pPr>
            <a:r>
              <a:rPr lang="nb-NO" sz="1400" dirty="0"/>
              <a:t>SOS-barnebyer finner barna og får de inn på et rehabiliteringssenter. Der får de et midlertidig hjem hvor de kan komme seg og prosessere det de har opplevd gjennom lek og samtaler med psykologer </a:t>
            </a:r>
          </a:p>
          <a:p>
            <a:pPr marL="180000" indent="-180000">
              <a:spcBef>
                <a:spcPts val="1000"/>
              </a:spcBef>
            </a:pPr>
            <a:r>
              <a:rPr lang="nb-NO" sz="1400" dirty="0"/>
              <a:t>Etter 3-6 måneder finner vi et permanent hjem til barna. 95 % kan heldigvis flytte hjem til familien sin – som får hjelp til å komme seg ut av fattigdom. De resterende 5 % flytter, som regel, inn hos en fosterfamilie</a:t>
            </a:r>
          </a:p>
          <a:p>
            <a:pPr marL="180000" indent="-180000">
              <a:spcBef>
                <a:spcPts val="1000"/>
              </a:spcBef>
            </a:pPr>
            <a:r>
              <a:rPr lang="nb-NO" sz="1400" dirty="0"/>
              <a:t>Barn over 17 år får tilbud om yrkesopplæring og startkapital til å starte sin egen bedrift</a:t>
            </a:r>
          </a:p>
          <a:p>
            <a:pPr marL="180000" indent="-180000">
              <a:spcBef>
                <a:spcPts val="1000"/>
              </a:spcBef>
            </a:pPr>
            <a:r>
              <a:rPr lang="nb-NO" sz="1400" dirty="0"/>
              <a:t>Les mer om prosjektet her: </a:t>
            </a:r>
            <a:r>
              <a:rPr lang="nb-NO" sz="1400" dirty="0">
                <a:hlinkClick r:id="rId2"/>
              </a:rPr>
              <a:t>Reddet fra et tøft gateliv i Addis Abeba | SOS-barnebyer</a:t>
            </a:r>
            <a:endParaRPr lang="nb-NO" sz="1400" dirty="0"/>
          </a:p>
        </p:txBody>
      </p:sp>
      <p:pic>
        <p:nvPicPr>
          <p:cNvPr id="1026" name="Picture 2">
            <a:extLst>
              <a:ext uri="{FF2B5EF4-FFF2-40B4-BE49-F238E27FC236}">
                <a16:creationId xmlns:a16="http://schemas.microsoft.com/office/drawing/2014/main" id="{5DA91606-062A-23FF-DBEA-CA59865BFB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17" r="22601"/>
          <a:stretch>
            <a:fillRect/>
          </a:stretch>
        </p:blipFill>
        <p:spPr bwMode="auto">
          <a:xfrm>
            <a:off x="-1" y="0"/>
            <a:ext cx="6095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10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1B5E-72AB-0B83-9F2C-DEAC3B130E0C}"/>
            </a:ext>
          </a:extLst>
        </p:cNvPr>
        <p:cNvGrpSpPr/>
        <p:nvPr/>
      </p:nvGrpSpPr>
      <p:grpSpPr>
        <a:xfrm>
          <a:off x="0" y="0"/>
          <a:ext cx="0" cy="0"/>
          <a:chOff x="0" y="0"/>
          <a:chExt cx="0" cy="0"/>
        </a:xfrm>
      </p:grpSpPr>
      <p:pic>
        <p:nvPicPr>
          <p:cNvPr id="6" name="Picture 2" descr="Glade jenter fra Niger i fargerike klær. Foto: Vincent Tremeau">
            <a:extLst>
              <a:ext uri="{FF2B5EF4-FFF2-40B4-BE49-F238E27FC236}">
                <a16:creationId xmlns:a16="http://schemas.microsoft.com/office/drawing/2014/main" id="{D08048EC-84C7-1C5C-DB87-C528EEC074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01" b="18823"/>
          <a:stretch>
            <a:fillRect/>
          </a:stretch>
        </p:blipFill>
        <p:spPr bwMode="auto">
          <a:xfrm>
            <a:off x="0" y="0"/>
            <a:ext cx="6096000" cy="320292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089735F-4A60-B550-9558-8FF6BD3BAC92}"/>
              </a:ext>
            </a:extLst>
          </p:cNvPr>
          <p:cNvSpPr>
            <a:spLocks noGrp="1"/>
          </p:cNvSpPr>
          <p:nvPr>
            <p:ph type="title"/>
          </p:nvPr>
        </p:nvSpPr>
        <p:spPr/>
        <p:txBody>
          <a:bodyPr/>
          <a:lstStyle/>
          <a:p>
            <a:r>
              <a:rPr lang="nb-NO" b="1" dirty="0">
                <a:solidFill>
                  <a:schemeClr val="accent1"/>
                </a:solidFill>
              </a:rPr>
              <a:t>Alternativ 3: </a:t>
            </a:r>
            <a:r>
              <a:rPr lang="nb-NO" dirty="0"/>
              <a:t>Nødhjelp i Gaza, Ukraina og/eller Sudan</a:t>
            </a:r>
          </a:p>
        </p:txBody>
      </p:sp>
      <p:sp>
        <p:nvSpPr>
          <p:cNvPr id="5" name="Text Placeholder 4">
            <a:extLst>
              <a:ext uri="{FF2B5EF4-FFF2-40B4-BE49-F238E27FC236}">
                <a16:creationId xmlns:a16="http://schemas.microsoft.com/office/drawing/2014/main" id="{9339E8D5-E17E-40D2-3A1F-EBBCE01DF3B1}"/>
              </a:ext>
            </a:extLst>
          </p:cNvPr>
          <p:cNvSpPr>
            <a:spLocks noGrp="1"/>
          </p:cNvSpPr>
          <p:nvPr>
            <p:ph type="body" sz="quarter" idx="12"/>
          </p:nvPr>
        </p:nvSpPr>
        <p:spPr/>
        <p:txBody>
          <a:bodyPr/>
          <a:lstStyle/>
          <a:p>
            <a:pPr marL="180000" indent="-180000">
              <a:spcBef>
                <a:spcPts val="1000"/>
              </a:spcBef>
            </a:pPr>
            <a:r>
              <a:rPr lang="nb-NO" sz="1400" dirty="0"/>
              <a:t>SOS-barnebyer er nesten alltid til stede i et land før det oppstår en krig, konflikt eller naturkatastrofe, og vi skal bli igjen for å bygge opp landet etterpå. Dette skiller oss fra en del andre humanitære organisasjoner, som primært bidrar mens katastrofen pågår</a:t>
            </a:r>
          </a:p>
          <a:p>
            <a:pPr marL="180000" indent="-180000">
              <a:spcBef>
                <a:spcPts val="1000"/>
              </a:spcBef>
            </a:pPr>
            <a:r>
              <a:rPr lang="nb-NO" sz="1400" dirty="0"/>
              <a:t>I humanitære katastrofer fokuserer SOS-barnebyer på barn og barnefamilier:</a:t>
            </a:r>
          </a:p>
          <a:p>
            <a:pPr marL="637200" lvl="1" indent="-180000">
              <a:spcBef>
                <a:spcPts val="1000"/>
              </a:spcBef>
            </a:pPr>
            <a:r>
              <a:rPr lang="nb-NO" sz="1200" dirty="0"/>
              <a:t>Vi tar vare på og gir et trygt hjem til barn som har mistet foreldrene sine, og forener de med gjenlevende familie</a:t>
            </a:r>
          </a:p>
          <a:p>
            <a:pPr marL="637200" lvl="1" indent="-180000">
              <a:spcBef>
                <a:spcPts val="1000"/>
              </a:spcBef>
            </a:pPr>
            <a:r>
              <a:rPr lang="nb-NO" sz="1200" dirty="0"/>
              <a:t>Vi gir mental helsehjelp til barn og foreldre gjennom at vi drifter trygge sentre der de kan leke og snakke med psykologer</a:t>
            </a:r>
          </a:p>
          <a:p>
            <a:pPr marL="637200" lvl="1" indent="-180000">
              <a:spcBef>
                <a:spcPts val="1000"/>
              </a:spcBef>
            </a:pPr>
            <a:r>
              <a:rPr lang="nb-NO" sz="1200" dirty="0"/>
              <a:t>Vi gir husly (telt), mat, medisiner, penger og yrkesveiledning til barnefamilier på flukt</a:t>
            </a:r>
          </a:p>
          <a:p>
            <a:pPr marL="637200" lvl="1" indent="-180000">
              <a:spcBef>
                <a:spcPts val="1000"/>
              </a:spcBef>
            </a:pPr>
            <a:r>
              <a:rPr lang="nb-NO" sz="1200" dirty="0"/>
              <a:t>I Gaza drifter vi også skoler etter avtale med myndighetene</a:t>
            </a:r>
          </a:p>
          <a:p>
            <a:pPr marL="180000" indent="-180000">
              <a:spcBef>
                <a:spcPts val="1000"/>
              </a:spcBef>
            </a:pPr>
            <a:r>
              <a:rPr lang="nb-NO" sz="1400" dirty="0"/>
              <a:t>Dere kan lese mer om vårt nødhjelpsarbeid her:</a:t>
            </a:r>
          </a:p>
          <a:p>
            <a:pPr marL="637200" lvl="1" indent="-180000">
              <a:spcBef>
                <a:spcPts val="1000"/>
              </a:spcBef>
            </a:pPr>
            <a:r>
              <a:rPr lang="nb-NO" sz="1200" b="1" dirty="0"/>
              <a:t>Generelt: </a:t>
            </a:r>
            <a:r>
              <a:rPr lang="nb-NO" sz="1200" dirty="0">
                <a:hlinkClick r:id="rId3"/>
              </a:rPr>
              <a:t>Nødhjelpsarbeid | SOS-barnebyer</a:t>
            </a:r>
            <a:endParaRPr lang="nb-NO" sz="1200" dirty="0"/>
          </a:p>
          <a:p>
            <a:pPr marL="637200" lvl="1" indent="-180000">
              <a:spcBef>
                <a:spcPts val="1000"/>
              </a:spcBef>
            </a:pPr>
            <a:r>
              <a:rPr lang="nb-NO" sz="1200" b="1" dirty="0"/>
              <a:t>Gaza: </a:t>
            </a:r>
            <a:r>
              <a:rPr lang="nb-NO" sz="1200" dirty="0">
                <a:hlinkClick r:id="rId4"/>
              </a:rPr>
              <a:t>Nyheter | SOS-barnebyer</a:t>
            </a:r>
            <a:endParaRPr lang="nb-NO" sz="1200" dirty="0"/>
          </a:p>
          <a:p>
            <a:pPr marL="637200" lvl="1" indent="-180000">
              <a:spcBef>
                <a:spcPts val="1000"/>
              </a:spcBef>
            </a:pPr>
            <a:r>
              <a:rPr lang="nb-NO" sz="1200" b="1" dirty="0"/>
              <a:t>Ukraina: </a:t>
            </a:r>
            <a:r>
              <a:rPr lang="nb-NO" sz="1200" dirty="0">
                <a:hlinkClick r:id="rId5"/>
              </a:rPr>
              <a:t>Nyheter | SOS-barnebyer</a:t>
            </a:r>
            <a:endParaRPr lang="nb-NO" sz="1200" dirty="0"/>
          </a:p>
          <a:p>
            <a:pPr marL="637200" lvl="1" indent="-180000">
              <a:spcBef>
                <a:spcPts val="1000"/>
              </a:spcBef>
            </a:pPr>
            <a:r>
              <a:rPr lang="nb-NO" sz="1200" b="1" dirty="0"/>
              <a:t>Sudan:</a:t>
            </a:r>
            <a:r>
              <a:rPr lang="nb-NO" sz="1200" dirty="0"/>
              <a:t> </a:t>
            </a:r>
            <a:r>
              <a:rPr lang="nb-NO" sz="1200" dirty="0">
                <a:hlinkClick r:id="rId6"/>
              </a:rPr>
              <a:t>Nyheter | SOS-barnebyer</a:t>
            </a:r>
            <a:endParaRPr lang="nb-NO" sz="1200" dirty="0"/>
          </a:p>
        </p:txBody>
      </p:sp>
      <p:pic>
        <p:nvPicPr>
          <p:cNvPr id="2" name="Picture 1">
            <a:extLst>
              <a:ext uri="{FF2B5EF4-FFF2-40B4-BE49-F238E27FC236}">
                <a16:creationId xmlns:a16="http://schemas.microsoft.com/office/drawing/2014/main" id="{632CFF6B-BF1A-866D-B0DB-25B0C7F2CAB4}"/>
              </a:ext>
            </a:extLst>
          </p:cNvPr>
          <p:cNvPicPr>
            <a:picLocks noChangeAspect="1"/>
          </p:cNvPicPr>
          <p:nvPr/>
        </p:nvPicPr>
        <p:blipFill>
          <a:blip r:embed="rId7"/>
          <a:srcRect t="6564" r="1660" b="12879"/>
          <a:stretch>
            <a:fillRect/>
          </a:stretch>
        </p:blipFill>
        <p:spPr>
          <a:xfrm>
            <a:off x="0" y="0"/>
            <a:ext cx="6095998" cy="3800901"/>
          </a:xfrm>
          <a:prstGeom prst="rect">
            <a:avLst/>
          </a:prstGeom>
        </p:spPr>
      </p:pic>
      <p:pic>
        <p:nvPicPr>
          <p:cNvPr id="2050" name="Picture 2">
            <a:extLst>
              <a:ext uri="{FF2B5EF4-FFF2-40B4-BE49-F238E27FC236}">
                <a16:creationId xmlns:a16="http://schemas.microsoft.com/office/drawing/2014/main" id="{18ABDBF2-B47D-C771-9C26-64242CCF5C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793" b="12793"/>
          <a:stretch>
            <a:fillRect/>
          </a:stretch>
        </p:blipFill>
        <p:spPr bwMode="auto">
          <a:xfrm>
            <a:off x="0" y="3800901"/>
            <a:ext cx="6095998" cy="305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0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694567-9C24-E454-9E2F-217A26FDAC07}"/>
              </a:ext>
            </a:extLst>
          </p:cNvPr>
          <p:cNvSpPr/>
          <p:nvPr/>
        </p:nvSpPr>
        <p:spPr>
          <a:xfrm>
            <a:off x="0" y="2297150"/>
            <a:ext cx="12192000" cy="4560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5B310865-BE12-40BA-9003-DA711F49F306}"/>
              </a:ext>
            </a:extLst>
          </p:cNvPr>
          <p:cNvSpPr>
            <a:spLocks noGrp="1"/>
          </p:cNvSpPr>
          <p:nvPr>
            <p:ph type="title"/>
          </p:nvPr>
        </p:nvSpPr>
        <p:spPr/>
        <p:txBody>
          <a:bodyPr/>
          <a:lstStyle/>
          <a:p>
            <a:r>
              <a:rPr lang="nb-NO" dirty="0"/>
              <a:t>Hva med Trønderhuset, Mørehuset, Jazzhuset og andre barnebyer som de frivillige har støttet i mange år?</a:t>
            </a:r>
          </a:p>
        </p:txBody>
      </p:sp>
      <p:sp>
        <p:nvSpPr>
          <p:cNvPr id="4" name="Text Placeholder 3">
            <a:extLst>
              <a:ext uri="{FF2B5EF4-FFF2-40B4-BE49-F238E27FC236}">
                <a16:creationId xmlns:a16="http://schemas.microsoft.com/office/drawing/2014/main" id="{1E36E1BA-7AC0-AF4A-EDF5-D646C07365D0}"/>
              </a:ext>
            </a:extLst>
          </p:cNvPr>
          <p:cNvSpPr>
            <a:spLocks noGrp="1"/>
          </p:cNvSpPr>
          <p:nvPr>
            <p:ph type="body" sz="quarter" idx="11"/>
          </p:nvPr>
        </p:nvSpPr>
        <p:spPr/>
        <p:txBody>
          <a:bodyPr/>
          <a:lstStyle/>
          <a:p>
            <a:endParaRPr lang="nb-NO"/>
          </a:p>
        </p:txBody>
      </p:sp>
      <p:pic>
        <p:nvPicPr>
          <p:cNvPr id="5" name="Picture 4">
            <a:extLst>
              <a:ext uri="{FF2B5EF4-FFF2-40B4-BE49-F238E27FC236}">
                <a16:creationId xmlns:a16="http://schemas.microsoft.com/office/drawing/2014/main" id="{B0B2126F-C953-19A5-8DF3-6AEE7034D00E}"/>
              </a:ext>
            </a:extLst>
          </p:cNvPr>
          <p:cNvPicPr>
            <a:picLocks noChangeAspect="1"/>
          </p:cNvPicPr>
          <p:nvPr/>
        </p:nvPicPr>
        <p:blipFill>
          <a:blip r:embed="rId2"/>
          <a:srcRect l="4640" r="17107" b="1658"/>
          <a:stretch>
            <a:fillRect/>
          </a:stretch>
        </p:blipFill>
        <p:spPr>
          <a:xfrm>
            <a:off x="644118" y="1516911"/>
            <a:ext cx="3760905" cy="2646211"/>
          </a:xfrm>
          <a:prstGeom prst="rect">
            <a:avLst/>
          </a:prstGeom>
        </p:spPr>
      </p:pic>
      <p:pic>
        <p:nvPicPr>
          <p:cNvPr id="6" name="Picture 8">
            <a:extLst>
              <a:ext uri="{FF2B5EF4-FFF2-40B4-BE49-F238E27FC236}">
                <a16:creationId xmlns:a16="http://schemas.microsoft.com/office/drawing/2014/main" id="{2584080E-518D-7ADA-37E0-0C6F5BFA8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12"/>
          <a:stretch>
            <a:fillRect/>
          </a:stretch>
        </p:blipFill>
        <p:spPr bwMode="auto">
          <a:xfrm>
            <a:off x="7347004" y="1516910"/>
            <a:ext cx="4200873" cy="26462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EBB7AC90-088F-E2FA-039E-5917CD230F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511"/>
          <a:stretch>
            <a:fillRect/>
          </a:stretch>
        </p:blipFill>
        <p:spPr bwMode="auto">
          <a:xfrm>
            <a:off x="4571141" y="1516908"/>
            <a:ext cx="2609745" cy="26462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53A50FE-B2BD-C2FF-756D-F8D8CBD19FA7}"/>
              </a:ext>
            </a:extLst>
          </p:cNvPr>
          <p:cNvGraphicFramePr>
            <a:graphicFrameLocks noGrp="1"/>
          </p:cNvGraphicFramePr>
          <p:nvPr>
            <p:extLst>
              <p:ext uri="{D42A27DB-BD31-4B8C-83A1-F6EECF244321}">
                <p14:modId xmlns:p14="http://schemas.microsoft.com/office/powerpoint/2010/main" val="612706217"/>
              </p:ext>
            </p:extLst>
          </p:nvPr>
        </p:nvGraphicFramePr>
        <p:xfrm>
          <a:off x="644117" y="4241800"/>
          <a:ext cx="10903759" cy="2545080"/>
        </p:xfrm>
        <a:graphic>
          <a:graphicData uri="http://schemas.openxmlformats.org/drawingml/2006/table">
            <a:tbl>
              <a:tblPr firstRow="1" bandRow="1">
                <a:tableStyleId>{5C22544A-7EE6-4342-B048-85BDC9FD1C3A}</a:tableStyleId>
              </a:tblPr>
              <a:tblGrid>
                <a:gridCol w="738634">
                  <a:extLst>
                    <a:ext uri="{9D8B030D-6E8A-4147-A177-3AD203B41FA5}">
                      <a16:colId xmlns:a16="http://schemas.microsoft.com/office/drawing/2014/main" val="2288268033"/>
                    </a:ext>
                  </a:extLst>
                </a:gridCol>
                <a:gridCol w="10165125">
                  <a:extLst>
                    <a:ext uri="{9D8B030D-6E8A-4147-A177-3AD203B41FA5}">
                      <a16:colId xmlns:a16="http://schemas.microsoft.com/office/drawing/2014/main" val="3483635001"/>
                    </a:ext>
                  </a:extLst>
                </a:gridCol>
              </a:tblGrid>
              <a:tr h="0">
                <a:tc>
                  <a:txBody>
                    <a:bodyPr/>
                    <a:lstStyle/>
                    <a:p>
                      <a:r>
                        <a:rPr lang="nb-NO" sz="1100" dirty="0"/>
                        <a:t>Barneby</a:t>
                      </a:r>
                    </a:p>
                  </a:txBody>
                  <a:tcPr/>
                </a:tc>
                <a:tc>
                  <a:txBody>
                    <a:bodyPr/>
                    <a:lstStyle/>
                    <a:p>
                      <a:r>
                        <a:rPr lang="nb-NO" sz="1100" dirty="0"/>
                        <a:t>Muligheter for å samle inn penger</a:t>
                      </a:r>
                    </a:p>
                  </a:txBody>
                  <a:tcPr/>
                </a:tc>
                <a:extLst>
                  <a:ext uri="{0D108BD9-81ED-4DB2-BD59-A6C34878D82A}">
                    <a16:rowId xmlns:a16="http://schemas.microsoft.com/office/drawing/2014/main" val="5552683"/>
                  </a:ext>
                </a:extLst>
              </a:tr>
              <a:tr h="158457">
                <a:tc>
                  <a:txBody>
                    <a:bodyPr/>
                    <a:lstStyle/>
                    <a:p>
                      <a:r>
                        <a:rPr lang="nb-NO" sz="1000" dirty="0" err="1"/>
                        <a:t>Juliaca</a:t>
                      </a:r>
                      <a:r>
                        <a:rPr lang="nb-NO" sz="1000" dirty="0"/>
                        <a:t> i Peru</a:t>
                      </a:r>
                    </a:p>
                  </a:txBody>
                  <a:tcPr/>
                </a:tc>
                <a:tc>
                  <a:txBody>
                    <a:bodyPr/>
                    <a:lstStyle/>
                    <a:p>
                      <a:r>
                        <a:rPr lang="nb-NO" sz="1000" dirty="0"/>
                        <a:t>I tråd med SOS-barnebyer sin globale strategi brukes barnebyen i </a:t>
                      </a:r>
                      <a:r>
                        <a:rPr lang="nb-NO" sz="1000" dirty="0" err="1"/>
                        <a:t>Juliaca</a:t>
                      </a:r>
                      <a:r>
                        <a:rPr lang="nb-NO" sz="1000" dirty="0"/>
                        <a:t> nå primært til korttidsplassering før barna kan integreres tilbake til sin egen familie eller hos en fosterfamilie. Det er fremdeles mulig å støtte SOS-barnebyer i </a:t>
                      </a:r>
                      <a:r>
                        <a:rPr lang="nb-NO" sz="1000" dirty="0" err="1"/>
                        <a:t>Juliaca</a:t>
                      </a:r>
                      <a:r>
                        <a:rPr lang="nb-NO" sz="1000" dirty="0"/>
                        <a:t>, men da vil pengene gå til vårt helhetlige arbeid med forebygging og alternativ omsorg i og rundt </a:t>
                      </a:r>
                      <a:r>
                        <a:rPr lang="nb-NO" sz="1000" dirty="0" err="1"/>
                        <a:t>Juliaca</a:t>
                      </a:r>
                      <a:r>
                        <a:rPr lang="nb-NO" sz="1000" dirty="0"/>
                        <a:t> – ikke bare til drift av barnebyen</a:t>
                      </a:r>
                    </a:p>
                  </a:txBody>
                  <a:tcPr/>
                </a:tc>
                <a:extLst>
                  <a:ext uri="{0D108BD9-81ED-4DB2-BD59-A6C34878D82A}">
                    <a16:rowId xmlns:a16="http://schemas.microsoft.com/office/drawing/2014/main" val="3314717549"/>
                  </a:ext>
                </a:extLst>
              </a:tr>
              <a:tr h="158457">
                <a:tc>
                  <a:txBody>
                    <a:bodyPr/>
                    <a:lstStyle/>
                    <a:p>
                      <a:r>
                        <a:rPr lang="nb-NO" sz="1000" dirty="0"/>
                        <a:t>Pristina i Kosovo</a:t>
                      </a:r>
                    </a:p>
                  </a:txBody>
                  <a:tcPr/>
                </a:tc>
                <a:tc>
                  <a:txBody>
                    <a:bodyPr/>
                    <a:lstStyle/>
                    <a:p>
                      <a:r>
                        <a:rPr lang="nb-NO" sz="1000" dirty="0"/>
                        <a:t>I tråd med SOS-barnebyers globale strategi, har SOS-barnebyer i Kosovo gått bort fra å drifte en klassisk barneby i Pristina til fordel for mer forebyggende arbeid og andre former for alternativ omsorg. Det er fremdeles mulig å støtte SOS-barnebyer i Kosovo, men da vil pengene gå til vårt helhetlige arbeid med forebygging og alternativ omsorg i Pristina</a:t>
                      </a:r>
                    </a:p>
                  </a:txBody>
                  <a:tcPr/>
                </a:tc>
                <a:extLst>
                  <a:ext uri="{0D108BD9-81ED-4DB2-BD59-A6C34878D82A}">
                    <a16:rowId xmlns:a16="http://schemas.microsoft.com/office/drawing/2014/main" val="3004777924"/>
                  </a:ext>
                </a:extLst>
              </a:tr>
              <a:tr h="0">
                <a:tc>
                  <a:txBody>
                    <a:bodyPr/>
                    <a:lstStyle/>
                    <a:p>
                      <a:r>
                        <a:rPr lang="nb-NO" sz="1000" dirty="0"/>
                        <a:t>Blantyre i Malawi</a:t>
                      </a:r>
                    </a:p>
                  </a:txBody>
                  <a:tcPr/>
                </a:tc>
                <a:tc>
                  <a:txBody>
                    <a:bodyPr/>
                    <a:lstStyle/>
                    <a:p>
                      <a:r>
                        <a:rPr lang="nb-NO" sz="1000" dirty="0"/>
                        <a:t>I tråd med SOS-barnebyer sin globale strategi, som SOS-barnebyer Malawi har vært med på å vedta, kommer SOS-barnebyer i Malawi fremover til å motta mye mer frie midler fra Norge og mindre penger til å drifte sine barnebyer, som de skal jobbe for å avvikle. Vi ønsker derfor at de frivillige blir med på denne endringen og går bort fra å støtte barnebyen i Blantyre, og går over til å gi frie midler eller øremerke pengene dere samler inn til 1) Malawi som land eller 2) vårt forebyggende arbeid i Malawi, som dere kan lese mer om på slide 5</a:t>
                      </a:r>
                    </a:p>
                  </a:txBody>
                  <a:tcPr/>
                </a:tc>
                <a:extLst>
                  <a:ext uri="{0D108BD9-81ED-4DB2-BD59-A6C34878D82A}">
                    <a16:rowId xmlns:a16="http://schemas.microsoft.com/office/drawing/2014/main" val="1352053458"/>
                  </a:ext>
                </a:extLst>
              </a:tr>
              <a:tr h="0">
                <a:tc>
                  <a:txBody>
                    <a:bodyPr/>
                    <a:lstStyle/>
                    <a:p>
                      <a:r>
                        <a:rPr lang="nb-NO" sz="1000" dirty="0"/>
                        <a:t>Mwanza i Tanzania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00" dirty="0"/>
                        <a:t>I tråd med SOS-barnebyer sin globale strategi, som SOS-barnebyer Tanzania har vært med på å vedta, kommer SOS-barnebyer i Tanzania fremover til å motta mye mer frie midler fra Norge og mindre penger til å drifte sine barnebyer, som de skal jobbe for å avvikle. Vi ønsker derfor at de frivillige blir med på </a:t>
                      </a:r>
                      <a:r>
                        <a:rPr lang="nb-NO" sz="1000"/>
                        <a:t>denne endringen og </a:t>
                      </a:r>
                      <a:r>
                        <a:rPr lang="nb-NO" sz="1000" dirty="0"/>
                        <a:t>går bort fra å støtte barnebyen i Mwanza, og går over til å gi frie midler eller øremerke pengene dere samler inn til 1) Tanzania som land eller 2) vårt arbeid for barn som bor på gata i Tanzania, Etiopia og Rwanda, som dere kan lese mer om på slide 6</a:t>
                      </a:r>
                    </a:p>
                  </a:txBody>
                  <a:tcPr/>
                </a:tc>
                <a:extLst>
                  <a:ext uri="{0D108BD9-81ED-4DB2-BD59-A6C34878D82A}">
                    <a16:rowId xmlns:a16="http://schemas.microsoft.com/office/drawing/2014/main" val="4136860467"/>
                  </a:ext>
                </a:extLst>
              </a:tr>
              <a:tr h="0">
                <a:tc>
                  <a:txBody>
                    <a:bodyPr/>
                    <a:lstStyle/>
                    <a:p>
                      <a:r>
                        <a:rPr lang="nb-NO" sz="1000" dirty="0" err="1"/>
                        <a:t>Bakoteh</a:t>
                      </a:r>
                      <a:r>
                        <a:rPr lang="nb-NO" sz="1000" dirty="0"/>
                        <a:t> i Gambia</a:t>
                      </a:r>
                    </a:p>
                  </a:txBody>
                  <a:tcPr/>
                </a:tc>
                <a:tc>
                  <a:txBody>
                    <a:bodyPr/>
                    <a:lstStyle/>
                    <a:p>
                      <a:r>
                        <a:rPr lang="nb-NO" sz="1000" dirty="0"/>
                        <a:t>SOS-barnebyer Norge har ikke lenger noe formelt samarbeid med SOS-barnebyer i Gambia. Vi har ikke mulighet til å følge opp hva som er status i barnebyen eller hvordan pengene blir brukt. Derfor ønsker vi ikke lenger ta imot penger til barnebyen i </a:t>
                      </a:r>
                      <a:r>
                        <a:rPr lang="nb-NO" sz="1000" dirty="0" err="1"/>
                        <a:t>Bakoteh</a:t>
                      </a:r>
                      <a:r>
                        <a:rPr lang="nb-NO" sz="1000" dirty="0"/>
                        <a:t>, og ber de frivillige om å gå over til å gi frie midler eller støtte et av prosjektene som er beskrevet på slide 5, 6 eller 7</a:t>
                      </a:r>
                    </a:p>
                  </a:txBody>
                  <a:tcPr/>
                </a:tc>
                <a:extLst>
                  <a:ext uri="{0D108BD9-81ED-4DB2-BD59-A6C34878D82A}">
                    <a16:rowId xmlns:a16="http://schemas.microsoft.com/office/drawing/2014/main" val="1530606757"/>
                  </a:ext>
                </a:extLst>
              </a:tr>
            </a:tbl>
          </a:graphicData>
        </a:graphic>
      </p:graphicFrame>
    </p:spTree>
    <p:extLst>
      <p:ext uri="{BB962C8B-B14F-4D97-AF65-F5344CB8AC3E}">
        <p14:creationId xmlns:p14="http://schemas.microsoft.com/office/powerpoint/2010/main" val="225609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761DF-FEBD-1AA1-2040-45CAB3E71F6C}"/>
              </a:ext>
            </a:extLst>
          </p:cNvPr>
          <p:cNvSpPr>
            <a:spLocks noGrp="1"/>
          </p:cNvSpPr>
          <p:nvPr>
            <p:ph type="body" sz="quarter" idx="12"/>
          </p:nvPr>
        </p:nvSpPr>
        <p:spPr>
          <a:xfrm>
            <a:off x="644118" y="386715"/>
            <a:ext cx="4671298" cy="4194675"/>
          </a:xfrm>
        </p:spPr>
        <p:txBody>
          <a:bodyPr/>
          <a:lstStyle/>
          <a:p>
            <a:r>
              <a:rPr lang="nb-NO" sz="2000" b="1" dirty="0"/>
              <a:t>Joakim Dimoski</a:t>
            </a:r>
            <a:br>
              <a:rPr lang="nb-NO" dirty="0"/>
            </a:br>
            <a:r>
              <a:rPr lang="nb-NO" i="1" dirty="0"/>
              <a:t>Leder for Partnermarked (Næringsliv, Organisasjoner, Stiftelser, Store Givere, Frivillige og Store Skoler)</a:t>
            </a:r>
          </a:p>
          <a:p>
            <a:r>
              <a:rPr lang="nb-NO" b="1" dirty="0"/>
              <a:t>M: </a:t>
            </a:r>
            <a:r>
              <a:rPr lang="nb-NO" dirty="0"/>
              <a:t>417 62 920</a:t>
            </a:r>
            <a:br>
              <a:rPr lang="nb-NO" dirty="0"/>
            </a:br>
            <a:r>
              <a:rPr lang="nb-NO" b="1" dirty="0"/>
              <a:t>E: </a:t>
            </a:r>
            <a:r>
              <a:rPr lang="nb-NO" dirty="0"/>
              <a:t>joakim.dimoski@sos-barnebyer.no</a:t>
            </a:r>
          </a:p>
        </p:txBody>
      </p:sp>
    </p:spTree>
    <p:extLst>
      <p:ext uri="{BB962C8B-B14F-4D97-AF65-F5344CB8AC3E}">
        <p14:creationId xmlns:p14="http://schemas.microsoft.com/office/powerpoint/2010/main" val="1195963509"/>
      </p:ext>
    </p:extLst>
  </p:cSld>
  <p:clrMapOvr>
    <a:masterClrMapping/>
  </p:clrMapOvr>
</p:sld>
</file>

<file path=ppt/theme/theme1.xml><?xml version="1.0" encoding="utf-8"?>
<a:theme xmlns:a="http://schemas.openxmlformats.org/drawingml/2006/main" name="Office Theme">
  <a:themeElements>
    <a:clrScheme name="SOS Palette">
      <a:dk1>
        <a:srgbClr val="1C325D"/>
      </a:dk1>
      <a:lt1>
        <a:srgbClr val="FFFFFF"/>
      </a:lt1>
      <a:dk2>
        <a:srgbClr val="1C325D"/>
      </a:dk2>
      <a:lt2>
        <a:srgbClr val="FEFFFE"/>
      </a:lt2>
      <a:accent1>
        <a:srgbClr val="00ABEC"/>
      </a:accent1>
      <a:accent2>
        <a:srgbClr val="CDE8F8"/>
      </a:accent2>
      <a:accent3>
        <a:srgbClr val="DEF0FB"/>
      </a:accent3>
      <a:accent4>
        <a:srgbClr val="DE596C"/>
      </a:accent4>
      <a:accent5>
        <a:srgbClr val="F5D0CD"/>
      </a:accent5>
      <a:accent6>
        <a:srgbClr val="83CCF1"/>
      </a:accent6>
      <a:hlink>
        <a:srgbClr val="00ABEC"/>
      </a:hlink>
      <a:folHlink>
        <a:srgbClr val="DE596C"/>
      </a:folHlink>
    </a:clrScheme>
    <a:fontScheme name="SOS Aktiv">
      <a:majorFont>
        <a:latin typeface="Aktiv Grotesk"/>
        <a:ea typeface=""/>
        <a:cs typeface=""/>
      </a:majorFont>
      <a:minorFont>
        <a:latin typeface="Aktiv Grotes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Aktiv Grotesk" panose="020B0504020202020204" pitchFamily="34" charset="0"/>
            <a:ea typeface="Aktiv Grotesk" panose="020B0504020202020204" pitchFamily="34" charset="0"/>
            <a:cs typeface="Aktiv Grotesk" panose="020B0504020202020204" pitchFamily="34" charset="0"/>
          </a:defRPr>
        </a:defPPr>
      </a:lstStyle>
    </a:txDef>
  </a:objectDefaults>
  <a:extraClrSchemeLst/>
  <a:extLst>
    <a:ext uri="{05A4C25C-085E-4340-85A3-A5531E510DB2}">
      <thm15:themeFamily xmlns:thm15="http://schemas.microsoft.com/office/thememl/2012/main" name="SOS-barnebyer, presentasjonsmal 2024" id="{B4ECE91E-D3A1-438E-87B2-40B5C0817139}" vid="{C08DC7E8-9F1A-4DFC-818F-C3FD9E33D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4894e5-24b6-4cae-ab51-92f159ede84d">
      <Terms xmlns="http://schemas.microsoft.com/office/infopath/2007/PartnerControls"/>
    </lcf76f155ced4ddcb4097134ff3c332f>
    <TaxCatchAll xmlns="2112bd06-da57-425c-ad60-165d4f6d8af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C26B076788C6B4993FA2FD80229C54A" ma:contentTypeVersion="19" ma:contentTypeDescription="Opprett et nytt dokument." ma:contentTypeScope="" ma:versionID="0343caef4737ec9e331d0e5044cec5db">
  <xsd:schema xmlns:xsd="http://www.w3.org/2001/XMLSchema" xmlns:xs="http://www.w3.org/2001/XMLSchema" xmlns:p="http://schemas.microsoft.com/office/2006/metadata/properties" xmlns:ns2="2112bd06-da57-425c-ad60-165d4f6d8af7" xmlns:ns3="c54894e5-24b6-4cae-ab51-92f159ede84d" targetNamespace="http://schemas.microsoft.com/office/2006/metadata/properties" ma:root="true" ma:fieldsID="28dd1abc00a149f03ea752bddd05d05e" ns2:_="" ns3:_="">
    <xsd:import namespace="2112bd06-da57-425c-ad60-165d4f6d8af7"/>
    <xsd:import namespace="c54894e5-24b6-4cae-ab51-92f159ede8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12bd06-da57-425c-ad60-165d4f6d8af7"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8b67bfe-d613-4069-a259-ec074aeec5be}" ma:internalName="TaxCatchAll" ma:showField="CatchAllData" ma:web="2112bd06-da57-425c-ad60-165d4f6d8a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4894e5-24b6-4cae-ab51-92f159ede8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85ce104a-1846-43af-8645-456323f212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F5DCB-4A0D-48FD-8DF6-40E4ADCA8C2E}">
  <ds:schemaRefs>
    <ds:schemaRef ds:uri="http://schemas.microsoft.com/sharepoint/v3/contenttype/forms"/>
  </ds:schemaRefs>
</ds:datastoreItem>
</file>

<file path=customXml/itemProps2.xml><?xml version="1.0" encoding="utf-8"?>
<ds:datastoreItem xmlns:ds="http://schemas.openxmlformats.org/officeDocument/2006/customXml" ds:itemID="{874FF525-88AC-43C2-95FA-478F5E78C63A}">
  <ds:schemaRefs>
    <ds:schemaRef ds:uri="http://www.w3.org/XML/1998/namespace"/>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c54894e5-24b6-4cae-ab51-92f159ede84d"/>
    <ds:schemaRef ds:uri="2112bd06-da57-425c-ad60-165d4f6d8af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1423DA9-BCFC-4098-BD92-C1BD18D203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12bd06-da57-425c-ad60-165d4f6d8af7"/>
    <ds:schemaRef ds:uri="c54894e5-24b6-4cae-ab51-92f159ede8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SOS-barnebyer, presentasjonsmal 2024</Template>
  <TotalTime>33018</TotalTime>
  <Words>1589</Words>
  <Application>Microsoft Office PowerPoint</Application>
  <PresentationFormat>Widescreen</PresentationFormat>
  <Paragraphs>88</Paragraphs>
  <Slides>9</Slides>
  <Notes>1</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9</vt:i4>
      </vt:variant>
    </vt:vector>
  </HeadingPairs>
  <TitlesOfParts>
    <vt:vector size="15" baseType="lpstr">
      <vt:lpstr>Aktiv Grotesk</vt:lpstr>
      <vt:lpstr>Aktiv Grotesk Medium</vt:lpstr>
      <vt:lpstr>Arial</vt:lpstr>
      <vt:lpstr>Calibri</vt:lpstr>
      <vt:lpstr>System Font Regular</vt:lpstr>
      <vt:lpstr>Office Theme</vt:lpstr>
      <vt:lpstr>PowerPoint-presentasjon</vt:lpstr>
      <vt:lpstr>PowerPoint-presentasjon</vt:lpstr>
      <vt:lpstr>De fleste av våre prosjekter er innenfor tre kategorier; forebyggende arbeid, alternativ omsorg og nødhjelp</vt:lpstr>
      <vt:lpstr>Frivillige kan samle inn penger til utvalgte prosjekter med høy effekt og behov, på lik linje med bedrifter og organisasjoner</vt:lpstr>
      <vt:lpstr>Alternativ 1: Forebyggende arbeid i Malawi eller Ghana</vt:lpstr>
      <vt:lpstr>Alternativ 2: Barn på gata i Tanzania, Etiopia og Rwanda</vt:lpstr>
      <vt:lpstr>Alternativ 3: Nødhjelp i Gaza, Ukraina og/eller Sudan</vt:lpstr>
      <vt:lpstr>Hva med Trønderhuset, Mørehuset, Jazzhuset og andre barnebyer som de frivillige har støttet i mange år?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Joakim Dimoski / SOS-barnebyer</dc:creator>
  <cp:lastModifiedBy>Yasmin Bhatti / SOS-barnebyer</cp:lastModifiedBy>
  <cp:revision>7</cp:revision>
  <dcterms:created xsi:type="dcterms:W3CDTF">2025-01-17T06:48:33Z</dcterms:created>
  <dcterms:modified xsi:type="dcterms:W3CDTF">2026-03-27T11:34:40Z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0x0101008C26B076788C6B4993FA2FD80229C54A</vt:lpwstr>
  </property>
  <property fmtid="{D5CDD505-2E9C-101B-9397-08002B2CF9AE}" pid="3" name="MediaServiceImageTags">
    <vt:lpwstr/>
  </property>
</Properties>
</file>