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429" r:id="rId5"/>
    <p:sldId id="435" r:id="rId6"/>
    <p:sldId id="440" r:id="rId7"/>
    <p:sldId id="436" r:id="rId8"/>
    <p:sldId id="447" r:id="rId9"/>
    <p:sldId id="442" r:id="rId10"/>
    <p:sldId id="443" r:id="rId11"/>
    <p:sldId id="444" r:id="rId12"/>
    <p:sldId id="448" r:id="rId13"/>
    <p:sldId id="449" r:id="rId14"/>
    <p:sldId id="445" r:id="rId15"/>
    <p:sldId id="450" r:id="rId16"/>
    <p:sldId id="451" r:id="rId17"/>
    <p:sldId id="446" r:id="rId1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DBCD68-D129-5D49-A0A9-48DD20526249}" v="1" dt="2025-05-14T11:51:17.4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67"/>
    <p:restoredTop sz="94744"/>
  </p:normalViewPr>
  <p:slideViewPr>
    <p:cSldViewPr snapToGrid="0">
      <p:cViewPr varScale="1">
        <p:scale>
          <a:sx n="106" d="100"/>
          <a:sy n="106" d="100"/>
        </p:scale>
        <p:origin x="224"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202A1C-D7F4-D242-8B55-04EF2E535F42}" type="datetimeFigureOut">
              <a:rPr lang="nb-NO" smtClean="0"/>
              <a:t>14.05.2025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3D2640-F178-8D45-8D57-3105310914AE}" type="slidenum">
              <a:rPr lang="nb-NO" smtClean="0"/>
              <a:t>‹#›</a:t>
            </a:fld>
            <a:endParaRPr lang="nb-NO"/>
          </a:p>
        </p:txBody>
      </p:sp>
    </p:spTree>
    <p:extLst>
      <p:ext uri="{BB962C8B-B14F-4D97-AF65-F5344CB8AC3E}">
        <p14:creationId xmlns:p14="http://schemas.microsoft.com/office/powerpoint/2010/main" val="743029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6D941-31E9-EAD0-90B9-9F8A3776B800}"/>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F92A8126-8353-2DE2-2841-F176FE530E51}"/>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8ECE0FEB-9232-A963-2E82-51EE60FEB705}"/>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30527974-44B0-B968-D720-A2F4177178E3}"/>
              </a:ext>
            </a:extLst>
          </p:cNvPr>
          <p:cNvSpPr>
            <a:spLocks noGrp="1"/>
          </p:cNvSpPr>
          <p:nvPr>
            <p:ph type="sldNum" sz="quarter" idx="5"/>
          </p:nvPr>
        </p:nvSpPr>
        <p:spPr/>
        <p:txBody>
          <a:bodyPr/>
          <a:lstStyle/>
          <a:p>
            <a:fld id="{23CEB3B7-01EC-CD43-B8DE-52282F63D2A6}" type="slidenum">
              <a:rPr lang="en-GB" smtClean="0"/>
              <a:t>1</a:t>
            </a:fld>
            <a:endParaRPr lang="en-GB"/>
          </a:p>
        </p:txBody>
      </p:sp>
    </p:spTree>
    <p:extLst>
      <p:ext uri="{BB962C8B-B14F-4D97-AF65-F5344CB8AC3E}">
        <p14:creationId xmlns:p14="http://schemas.microsoft.com/office/powerpoint/2010/main" val="804574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02F04-C9EE-6BC7-2DEC-BF8906EF80EF}"/>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CE06336A-6D8F-D497-E4F3-A7AF0A85807A}"/>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7DE654CD-026F-D654-192F-A2F569816FEE}"/>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51755750-C0DD-2503-72D3-5B751EC9B471}"/>
              </a:ext>
            </a:extLst>
          </p:cNvPr>
          <p:cNvSpPr>
            <a:spLocks noGrp="1"/>
          </p:cNvSpPr>
          <p:nvPr>
            <p:ph type="sldNum" sz="quarter" idx="5"/>
          </p:nvPr>
        </p:nvSpPr>
        <p:spPr/>
        <p:txBody>
          <a:bodyPr/>
          <a:lstStyle/>
          <a:p>
            <a:fld id="{23CEB3B7-01EC-CD43-B8DE-52282F63D2A6}" type="slidenum">
              <a:rPr lang="en-GB" smtClean="0"/>
              <a:t>10</a:t>
            </a:fld>
            <a:endParaRPr lang="en-GB"/>
          </a:p>
        </p:txBody>
      </p:sp>
    </p:spTree>
    <p:extLst>
      <p:ext uri="{BB962C8B-B14F-4D97-AF65-F5344CB8AC3E}">
        <p14:creationId xmlns:p14="http://schemas.microsoft.com/office/powerpoint/2010/main" val="3962326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ECFB8-C536-21DD-2AB9-5556193F4B79}"/>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4B1C39E7-B865-7392-D8F3-926A7FF3BFB4}"/>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BD8F785D-E576-6427-2EC0-31F052F25C41}"/>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86CBABA5-17D0-87BF-7AC8-52634D459181}"/>
              </a:ext>
            </a:extLst>
          </p:cNvPr>
          <p:cNvSpPr>
            <a:spLocks noGrp="1"/>
          </p:cNvSpPr>
          <p:nvPr>
            <p:ph type="sldNum" sz="quarter" idx="5"/>
          </p:nvPr>
        </p:nvSpPr>
        <p:spPr/>
        <p:txBody>
          <a:bodyPr/>
          <a:lstStyle/>
          <a:p>
            <a:fld id="{23CEB3B7-01EC-CD43-B8DE-52282F63D2A6}" type="slidenum">
              <a:rPr lang="en-GB" smtClean="0"/>
              <a:t>11</a:t>
            </a:fld>
            <a:endParaRPr lang="en-GB"/>
          </a:p>
        </p:txBody>
      </p:sp>
    </p:spTree>
    <p:extLst>
      <p:ext uri="{BB962C8B-B14F-4D97-AF65-F5344CB8AC3E}">
        <p14:creationId xmlns:p14="http://schemas.microsoft.com/office/powerpoint/2010/main" val="3963206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3BE53-EDB1-482C-8839-D76AB1F99FEB}"/>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A39421E4-AE66-D46A-52D0-71FC027AAACB}"/>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CC3D5D88-9BDE-DF92-AAE6-B5F5ADE59BD0}"/>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2840AABC-E07E-D600-EBCB-3F0121338A58}"/>
              </a:ext>
            </a:extLst>
          </p:cNvPr>
          <p:cNvSpPr>
            <a:spLocks noGrp="1"/>
          </p:cNvSpPr>
          <p:nvPr>
            <p:ph type="sldNum" sz="quarter" idx="5"/>
          </p:nvPr>
        </p:nvSpPr>
        <p:spPr/>
        <p:txBody>
          <a:bodyPr/>
          <a:lstStyle/>
          <a:p>
            <a:fld id="{23CEB3B7-01EC-CD43-B8DE-52282F63D2A6}" type="slidenum">
              <a:rPr lang="en-GB" smtClean="0"/>
              <a:t>12</a:t>
            </a:fld>
            <a:endParaRPr lang="en-GB"/>
          </a:p>
        </p:txBody>
      </p:sp>
    </p:spTree>
    <p:extLst>
      <p:ext uri="{BB962C8B-B14F-4D97-AF65-F5344CB8AC3E}">
        <p14:creationId xmlns:p14="http://schemas.microsoft.com/office/powerpoint/2010/main" val="1108186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6239C-4ED1-E587-DE67-323318AA98B3}"/>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588C03E-9331-3BE0-EF9A-FE8246B94D4B}"/>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3DBA13D4-6522-0775-28AC-FDE38D8B8681}"/>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12C48D47-5DF6-E744-96BD-30E7EDCD8F59}"/>
              </a:ext>
            </a:extLst>
          </p:cNvPr>
          <p:cNvSpPr>
            <a:spLocks noGrp="1"/>
          </p:cNvSpPr>
          <p:nvPr>
            <p:ph type="sldNum" sz="quarter" idx="5"/>
          </p:nvPr>
        </p:nvSpPr>
        <p:spPr/>
        <p:txBody>
          <a:bodyPr/>
          <a:lstStyle/>
          <a:p>
            <a:fld id="{23CEB3B7-01EC-CD43-B8DE-52282F63D2A6}" type="slidenum">
              <a:rPr lang="en-GB" smtClean="0"/>
              <a:t>13</a:t>
            </a:fld>
            <a:endParaRPr lang="en-GB"/>
          </a:p>
        </p:txBody>
      </p:sp>
    </p:spTree>
    <p:extLst>
      <p:ext uri="{BB962C8B-B14F-4D97-AF65-F5344CB8AC3E}">
        <p14:creationId xmlns:p14="http://schemas.microsoft.com/office/powerpoint/2010/main" val="2523608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437EB-8726-97D7-6473-2AD0F4342713}"/>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895123A3-4C44-2CEE-5535-5438C27FA48D}"/>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A2DF88FE-3AF2-80DE-1D3D-17F705D6E85D}"/>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91EF403B-92EA-610A-66B9-8DF9266E22B0}"/>
              </a:ext>
            </a:extLst>
          </p:cNvPr>
          <p:cNvSpPr>
            <a:spLocks noGrp="1"/>
          </p:cNvSpPr>
          <p:nvPr>
            <p:ph type="sldNum" sz="quarter" idx="5"/>
          </p:nvPr>
        </p:nvSpPr>
        <p:spPr/>
        <p:txBody>
          <a:bodyPr/>
          <a:lstStyle/>
          <a:p>
            <a:fld id="{23CEB3B7-01EC-CD43-B8DE-52282F63D2A6}" type="slidenum">
              <a:rPr lang="en-GB" smtClean="0"/>
              <a:t>14</a:t>
            </a:fld>
            <a:endParaRPr lang="en-GB"/>
          </a:p>
        </p:txBody>
      </p:sp>
    </p:spTree>
    <p:extLst>
      <p:ext uri="{BB962C8B-B14F-4D97-AF65-F5344CB8AC3E}">
        <p14:creationId xmlns:p14="http://schemas.microsoft.com/office/powerpoint/2010/main" val="3543641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F684B-0C9C-D596-6032-56D98F0A57DB}"/>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49C31C8F-46AA-2E67-854A-0C244DBF960E}"/>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7E643DAA-4970-FB50-AA61-6783F7A5C5DB}"/>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89C24489-9CCD-A11F-23E0-A7ECCEF3C529}"/>
              </a:ext>
            </a:extLst>
          </p:cNvPr>
          <p:cNvSpPr>
            <a:spLocks noGrp="1"/>
          </p:cNvSpPr>
          <p:nvPr>
            <p:ph type="sldNum" sz="quarter" idx="5"/>
          </p:nvPr>
        </p:nvSpPr>
        <p:spPr/>
        <p:txBody>
          <a:bodyPr/>
          <a:lstStyle/>
          <a:p>
            <a:fld id="{23CEB3B7-01EC-CD43-B8DE-52282F63D2A6}" type="slidenum">
              <a:rPr lang="en-GB" smtClean="0"/>
              <a:t>2</a:t>
            </a:fld>
            <a:endParaRPr lang="en-GB"/>
          </a:p>
        </p:txBody>
      </p:sp>
    </p:spTree>
    <p:extLst>
      <p:ext uri="{BB962C8B-B14F-4D97-AF65-F5344CB8AC3E}">
        <p14:creationId xmlns:p14="http://schemas.microsoft.com/office/powerpoint/2010/main" val="3287288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26B0D-0465-0FB3-DD10-ED4F6F3D533F}"/>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A510197A-21EC-A4C2-3234-A4D08A336499}"/>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8C06D7C8-CC38-B00D-C7DA-090706FA8441}"/>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88D14CEA-C74C-3C7F-EBD2-05C737B04B68}"/>
              </a:ext>
            </a:extLst>
          </p:cNvPr>
          <p:cNvSpPr>
            <a:spLocks noGrp="1"/>
          </p:cNvSpPr>
          <p:nvPr>
            <p:ph type="sldNum" sz="quarter" idx="5"/>
          </p:nvPr>
        </p:nvSpPr>
        <p:spPr/>
        <p:txBody>
          <a:bodyPr/>
          <a:lstStyle/>
          <a:p>
            <a:fld id="{23CEB3B7-01EC-CD43-B8DE-52282F63D2A6}" type="slidenum">
              <a:rPr lang="en-GB" smtClean="0"/>
              <a:t>3</a:t>
            </a:fld>
            <a:endParaRPr lang="en-GB"/>
          </a:p>
        </p:txBody>
      </p:sp>
    </p:spTree>
    <p:extLst>
      <p:ext uri="{BB962C8B-B14F-4D97-AF65-F5344CB8AC3E}">
        <p14:creationId xmlns:p14="http://schemas.microsoft.com/office/powerpoint/2010/main" val="2300946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41F73-F4FD-A5FE-B3B3-6D44E971543E}"/>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80631E6B-0A5D-643E-1D4F-D785891D5792}"/>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812E5177-E27D-256B-C280-FA6B90155440}"/>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667BFE24-FA89-F121-A724-E96625E1CD9F}"/>
              </a:ext>
            </a:extLst>
          </p:cNvPr>
          <p:cNvSpPr>
            <a:spLocks noGrp="1"/>
          </p:cNvSpPr>
          <p:nvPr>
            <p:ph type="sldNum" sz="quarter" idx="5"/>
          </p:nvPr>
        </p:nvSpPr>
        <p:spPr/>
        <p:txBody>
          <a:bodyPr/>
          <a:lstStyle/>
          <a:p>
            <a:fld id="{23CEB3B7-01EC-CD43-B8DE-52282F63D2A6}" type="slidenum">
              <a:rPr lang="en-GB" smtClean="0"/>
              <a:t>4</a:t>
            </a:fld>
            <a:endParaRPr lang="en-GB"/>
          </a:p>
        </p:txBody>
      </p:sp>
    </p:spTree>
    <p:extLst>
      <p:ext uri="{BB962C8B-B14F-4D97-AF65-F5344CB8AC3E}">
        <p14:creationId xmlns:p14="http://schemas.microsoft.com/office/powerpoint/2010/main" val="3606337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FBFC7-4118-FA65-EB3E-5FB859865AA5}"/>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71B8AE0D-D09C-D3EF-8693-6843532459A1}"/>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F7868CF4-47F0-F135-1F99-B586E5428780}"/>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2B48A264-66E0-E5A5-D872-1591A54CF0DD}"/>
              </a:ext>
            </a:extLst>
          </p:cNvPr>
          <p:cNvSpPr>
            <a:spLocks noGrp="1"/>
          </p:cNvSpPr>
          <p:nvPr>
            <p:ph type="sldNum" sz="quarter" idx="5"/>
          </p:nvPr>
        </p:nvSpPr>
        <p:spPr/>
        <p:txBody>
          <a:bodyPr/>
          <a:lstStyle/>
          <a:p>
            <a:fld id="{23CEB3B7-01EC-CD43-B8DE-52282F63D2A6}" type="slidenum">
              <a:rPr lang="en-GB" smtClean="0"/>
              <a:t>5</a:t>
            </a:fld>
            <a:endParaRPr lang="en-GB"/>
          </a:p>
        </p:txBody>
      </p:sp>
    </p:spTree>
    <p:extLst>
      <p:ext uri="{BB962C8B-B14F-4D97-AF65-F5344CB8AC3E}">
        <p14:creationId xmlns:p14="http://schemas.microsoft.com/office/powerpoint/2010/main" val="2746199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C2881-AFA8-19CA-BFC0-84965F895376}"/>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2697FC61-0AFC-DC8E-607A-1310413FF2C3}"/>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77CAE283-E6C8-18E2-4EE7-75A57F854920}"/>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7473B049-2608-B73E-32E8-2FC8A343B043}"/>
              </a:ext>
            </a:extLst>
          </p:cNvPr>
          <p:cNvSpPr>
            <a:spLocks noGrp="1"/>
          </p:cNvSpPr>
          <p:nvPr>
            <p:ph type="sldNum" sz="quarter" idx="5"/>
          </p:nvPr>
        </p:nvSpPr>
        <p:spPr/>
        <p:txBody>
          <a:bodyPr/>
          <a:lstStyle/>
          <a:p>
            <a:fld id="{23CEB3B7-01EC-CD43-B8DE-52282F63D2A6}" type="slidenum">
              <a:rPr lang="en-GB" smtClean="0"/>
              <a:t>6</a:t>
            </a:fld>
            <a:endParaRPr lang="en-GB"/>
          </a:p>
        </p:txBody>
      </p:sp>
    </p:spTree>
    <p:extLst>
      <p:ext uri="{BB962C8B-B14F-4D97-AF65-F5344CB8AC3E}">
        <p14:creationId xmlns:p14="http://schemas.microsoft.com/office/powerpoint/2010/main" val="2471582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2872E-4B9D-2486-0C4B-C461949F6BB6}"/>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72F24E8C-F2D5-1FDE-DF57-F120895C3EA7}"/>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DCEF46B7-3EEE-1F56-347E-3FFC16BDB2E9}"/>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0D0932E1-E486-9714-D580-BD9881FAAE98}"/>
              </a:ext>
            </a:extLst>
          </p:cNvPr>
          <p:cNvSpPr>
            <a:spLocks noGrp="1"/>
          </p:cNvSpPr>
          <p:nvPr>
            <p:ph type="sldNum" sz="quarter" idx="5"/>
          </p:nvPr>
        </p:nvSpPr>
        <p:spPr/>
        <p:txBody>
          <a:bodyPr/>
          <a:lstStyle/>
          <a:p>
            <a:fld id="{23CEB3B7-01EC-CD43-B8DE-52282F63D2A6}" type="slidenum">
              <a:rPr lang="en-GB" smtClean="0"/>
              <a:t>7</a:t>
            </a:fld>
            <a:endParaRPr lang="en-GB"/>
          </a:p>
        </p:txBody>
      </p:sp>
    </p:spTree>
    <p:extLst>
      <p:ext uri="{BB962C8B-B14F-4D97-AF65-F5344CB8AC3E}">
        <p14:creationId xmlns:p14="http://schemas.microsoft.com/office/powerpoint/2010/main" val="3388560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C708F-E182-9B08-53E3-884D31415C08}"/>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69C10059-A40F-98BE-B9D5-65605756C246}"/>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7644E8FB-74B3-1F9B-4DEB-B402BE7BD1F0}"/>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CF0FD2B6-36F2-9295-1439-B0734CA0EFAE}"/>
              </a:ext>
            </a:extLst>
          </p:cNvPr>
          <p:cNvSpPr>
            <a:spLocks noGrp="1"/>
          </p:cNvSpPr>
          <p:nvPr>
            <p:ph type="sldNum" sz="quarter" idx="5"/>
          </p:nvPr>
        </p:nvSpPr>
        <p:spPr/>
        <p:txBody>
          <a:bodyPr/>
          <a:lstStyle/>
          <a:p>
            <a:fld id="{23CEB3B7-01EC-CD43-B8DE-52282F63D2A6}" type="slidenum">
              <a:rPr lang="en-GB" smtClean="0"/>
              <a:t>8</a:t>
            </a:fld>
            <a:endParaRPr lang="en-GB"/>
          </a:p>
        </p:txBody>
      </p:sp>
    </p:spTree>
    <p:extLst>
      <p:ext uri="{BB962C8B-B14F-4D97-AF65-F5344CB8AC3E}">
        <p14:creationId xmlns:p14="http://schemas.microsoft.com/office/powerpoint/2010/main" val="443799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CA4C8-BFE6-61F7-EBCC-2BC36969A054}"/>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98B4E5D4-D469-1197-AD40-381EBE66D479}"/>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57D8AB7B-FE88-B78C-ECC6-D2C48209D65F}"/>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E7E9383F-D279-0B4C-61D6-39621C36734F}"/>
              </a:ext>
            </a:extLst>
          </p:cNvPr>
          <p:cNvSpPr>
            <a:spLocks noGrp="1"/>
          </p:cNvSpPr>
          <p:nvPr>
            <p:ph type="sldNum" sz="quarter" idx="5"/>
          </p:nvPr>
        </p:nvSpPr>
        <p:spPr/>
        <p:txBody>
          <a:bodyPr/>
          <a:lstStyle/>
          <a:p>
            <a:fld id="{23CEB3B7-01EC-CD43-B8DE-52282F63D2A6}" type="slidenum">
              <a:rPr lang="en-GB" smtClean="0"/>
              <a:t>9</a:t>
            </a:fld>
            <a:endParaRPr lang="en-GB"/>
          </a:p>
        </p:txBody>
      </p:sp>
    </p:spTree>
    <p:extLst>
      <p:ext uri="{BB962C8B-B14F-4D97-AF65-F5344CB8AC3E}">
        <p14:creationId xmlns:p14="http://schemas.microsoft.com/office/powerpoint/2010/main" val="3489161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A5BEA29-2A0A-5BF3-6D73-16C8D038AF68}"/>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9DD54DFA-CFD2-9698-7470-8B8BAE71E9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8F1539E3-530A-AAAF-7869-6E8C30D93EB8}"/>
              </a:ext>
            </a:extLst>
          </p:cNvPr>
          <p:cNvSpPr>
            <a:spLocks noGrp="1"/>
          </p:cNvSpPr>
          <p:nvPr>
            <p:ph type="dt" sz="half" idx="10"/>
          </p:nvPr>
        </p:nvSpPr>
        <p:spPr/>
        <p:txBody>
          <a:bodyPr/>
          <a:lstStyle/>
          <a:p>
            <a:fld id="{0B4859C1-C43F-A94F-A25D-382097FBD551}" type="datetimeFigureOut">
              <a:rPr lang="nb-NO" smtClean="0"/>
              <a:t>14.05.2025</a:t>
            </a:fld>
            <a:endParaRPr lang="nb-NO"/>
          </a:p>
        </p:txBody>
      </p:sp>
      <p:sp>
        <p:nvSpPr>
          <p:cNvPr id="5" name="Plassholder for bunntekst 4">
            <a:extLst>
              <a:ext uri="{FF2B5EF4-FFF2-40B4-BE49-F238E27FC236}">
                <a16:creationId xmlns:a16="http://schemas.microsoft.com/office/drawing/2014/main" id="{6A62C8E0-D987-6470-BEA0-D0C64B5BBB4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DE42B0A-5B72-9BD5-1DC4-937812196FFD}"/>
              </a:ext>
            </a:extLst>
          </p:cNvPr>
          <p:cNvSpPr>
            <a:spLocks noGrp="1"/>
          </p:cNvSpPr>
          <p:nvPr>
            <p:ph type="sldNum" sz="quarter" idx="12"/>
          </p:nvPr>
        </p:nvSpPr>
        <p:spPr/>
        <p:txBody>
          <a:bodyPr/>
          <a:lstStyle/>
          <a:p>
            <a:fld id="{9BBE4075-F77B-0F4A-8F61-9205C14B8C59}" type="slidenum">
              <a:rPr lang="nb-NO" smtClean="0"/>
              <a:t>‹#›</a:t>
            </a:fld>
            <a:endParaRPr lang="nb-NO"/>
          </a:p>
        </p:txBody>
      </p:sp>
    </p:spTree>
    <p:extLst>
      <p:ext uri="{BB962C8B-B14F-4D97-AF65-F5344CB8AC3E}">
        <p14:creationId xmlns:p14="http://schemas.microsoft.com/office/powerpoint/2010/main" val="3506095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9F04935-D242-B0F0-F39A-5CDE8EC4ECD1}"/>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83D98450-84DD-EA1D-F94C-3021E0832758}"/>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AB675A2E-6135-62B3-EDF1-CE5CDFF179D8}"/>
              </a:ext>
            </a:extLst>
          </p:cNvPr>
          <p:cNvSpPr>
            <a:spLocks noGrp="1"/>
          </p:cNvSpPr>
          <p:nvPr>
            <p:ph type="dt" sz="half" idx="10"/>
          </p:nvPr>
        </p:nvSpPr>
        <p:spPr/>
        <p:txBody>
          <a:bodyPr/>
          <a:lstStyle/>
          <a:p>
            <a:fld id="{0B4859C1-C43F-A94F-A25D-382097FBD551}" type="datetimeFigureOut">
              <a:rPr lang="nb-NO" smtClean="0"/>
              <a:t>14.05.2025</a:t>
            </a:fld>
            <a:endParaRPr lang="nb-NO"/>
          </a:p>
        </p:txBody>
      </p:sp>
      <p:sp>
        <p:nvSpPr>
          <p:cNvPr id="5" name="Plassholder for bunntekst 4">
            <a:extLst>
              <a:ext uri="{FF2B5EF4-FFF2-40B4-BE49-F238E27FC236}">
                <a16:creationId xmlns:a16="http://schemas.microsoft.com/office/drawing/2014/main" id="{41C238B5-25A8-2646-D721-DD5D9D50C24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E6EF978-9F0B-3767-8600-C56BFD951E97}"/>
              </a:ext>
            </a:extLst>
          </p:cNvPr>
          <p:cNvSpPr>
            <a:spLocks noGrp="1"/>
          </p:cNvSpPr>
          <p:nvPr>
            <p:ph type="sldNum" sz="quarter" idx="12"/>
          </p:nvPr>
        </p:nvSpPr>
        <p:spPr/>
        <p:txBody>
          <a:bodyPr/>
          <a:lstStyle/>
          <a:p>
            <a:fld id="{9BBE4075-F77B-0F4A-8F61-9205C14B8C59}" type="slidenum">
              <a:rPr lang="nb-NO" smtClean="0"/>
              <a:t>‹#›</a:t>
            </a:fld>
            <a:endParaRPr lang="nb-NO"/>
          </a:p>
        </p:txBody>
      </p:sp>
    </p:spTree>
    <p:extLst>
      <p:ext uri="{BB962C8B-B14F-4D97-AF65-F5344CB8AC3E}">
        <p14:creationId xmlns:p14="http://schemas.microsoft.com/office/powerpoint/2010/main" val="3647194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E8F03B01-BAB3-A601-9956-FB8CD52F29D5}"/>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3E142DDE-8A99-9AA8-398B-1A02804CF3CD}"/>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4216EC6-8AF4-9E40-E8C9-4785FE9FBF57}"/>
              </a:ext>
            </a:extLst>
          </p:cNvPr>
          <p:cNvSpPr>
            <a:spLocks noGrp="1"/>
          </p:cNvSpPr>
          <p:nvPr>
            <p:ph type="dt" sz="half" idx="10"/>
          </p:nvPr>
        </p:nvSpPr>
        <p:spPr/>
        <p:txBody>
          <a:bodyPr/>
          <a:lstStyle/>
          <a:p>
            <a:fld id="{0B4859C1-C43F-A94F-A25D-382097FBD551}" type="datetimeFigureOut">
              <a:rPr lang="nb-NO" smtClean="0"/>
              <a:t>14.05.2025</a:t>
            </a:fld>
            <a:endParaRPr lang="nb-NO"/>
          </a:p>
        </p:txBody>
      </p:sp>
      <p:sp>
        <p:nvSpPr>
          <p:cNvPr id="5" name="Plassholder for bunntekst 4">
            <a:extLst>
              <a:ext uri="{FF2B5EF4-FFF2-40B4-BE49-F238E27FC236}">
                <a16:creationId xmlns:a16="http://schemas.microsoft.com/office/drawing/2014/main" id="{C4BA5E44-0B00-63D6-17A0-A5EC34173DA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F5CAF2A-96E2-416B-A744-B29C1767C038}"/>
              </a:ext>
            </a:extLst>
          </p:cNvPr>
          <p:cNvSpPr>
            <a:spLocks noGrp="1"/>
          </p:cNvSpPr>
          <p:nvPr>
            <p:ph type="sldNum" sz="quarter" idx="12"/>
          </p:nvPr>
        </p:nvSpPr>
        <p:spPr/>
        <p:txBody>
          <a:bodyPr/>
          <a:lstStyle/>
          <a:p>
            <a:fld id="{9BBE4075-F77B-0F4A-8F61-9205C14B8C59}" type="slidenum">
              <a:rPr lang="nb-NO" smtClean="0"/>
              <a:t>‹#›</a:t>
            </a:fld>
            <a:endParaRPr lang="nb-NO"/>
          </a:p>
        </p:txBody>
      </p:sp>
    </p:spTree>
    <p:extLst>
      <p:ext uri="{BB962C8B-B14F-4D97-AF65-F5344CB8AC3E}">
        <p14:creationId xmlns:p14="http://schemas.microsoft.com/office/powerpoint/2010/main" val="3152142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mall Photo and Bubble Left">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78C22ECB-B013-4F11-BBE8-E26190D4706B}"/>
              </a:ext>
            </a:extLst>
          </p:cNvPr>
          <p:cNvSpPr>
            <a:spLocks noGrp="1"/>
          </p:cNvSpPr>
          <p:nvPr>
            <p:ph type="pic" sz="quarter" idx="10"/>
          </p:nvPr>
        </p:nvSpPr>
        <p:spPr>
          <a:xfrm>
            <a:off x="0" y="0"/>
            <a:ext cx="3473450" cy="6858000"/>
          </a:xfrm>
          <a:prstGeom prst="rect">
            <a:avLst/>
          </a:prstGeom>
          <a:pattFill prst="pct90">
            <a:fgClr>
              <a:srgbClr val="00A3E6"/>
            </a:fgClr>
            <a:bgClr>
              <a:schemeClr val="bg1"/>
            </a:bgClr>
          </a:pattFill>
        </p:spPr>
        <p:txBody>
          <a:bodyPr/>
          <a:lstStyle/>
          <a:p>
            <a:r>
              <a:rPr lang="nb-NO"/>
              <a:t>Klikk på ikonet for å legge til et bilde</a:t>
            </a:r>
            <a:endParaRPr lang="en-US"/>
          </a:p>
        </p:txBody>
      </p:sp>
      <p:cxnSp>
        <p:nvCxnSpPr>
          <p:cNvPr id="3" name="Straight Connector 2">
            <a:extLst>
              <a:ext uri="{FF2B5EF4-FFF2-40B4-BE49-F238E27FC236}">
                <a16:creationId xmlns:a16="http://schemas.microsoft.com/office/drawing/2014/main" id="{C7B0EDD5-F4DF-4C4E-B30B-BE31CFF3D2A8}"/>
              </a:ext>
            </a:extLst>
          </p:cNvPr>
          <p:cNvCxnSpPr>
            <a:cxnSpLocks/>
          </p:cNvCxnSpPr>
          <p:nvPr userDrawn="1"/>
        </p:nvCxnSpPr>
        <p:spPr>
          <a:xfrm>
            <a:off x="11760000" y="683419"/>
            <a:ext cx="432000" cy="0"/>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736601" y="20636"/>
            <a:ext cx="10515600" cy="1325563"/>
          </a:xfrm>
          <a:prstGeom prst="rect">
            <a:avLst/>
          </a:prstGeom>
        </p:spPr>
        <p:txBody>
          <a:bodyPr vert="horz" lIns="91440" tIns="45720" rIns="91440" bIns="45720" rtlCol="0" anchor="ctr">
            <a:normAutofit/>
          </a:bodyPr>
          <a:lstStyle>
            <a:lvl1pPr algn="r">
              <a:defRPr/>
            </a:lvl1pPr>
          </a:lstStyle>
          <a:p>
            <a:r>
              <a:rPr lang="nb-NO"/>
              <a:t>Klikk for å redigere tittelstil</a:t>
            </a:r>
            <a:endParaRPr lang="de-DE" dirty="0"/>
          </a:p>
        </p:txBody>
      </p:sp>
      <p:sp>
        <p:nvSpPr>
          <p:cNvPr id="7" name="Text Placeholder 2">
            <a:extLst>
              <a:ext uri="{FF2B5EF4-FFF2-40B4-BE49-F238E27FC236}">
                <a16:creationId xmlns:a16="http://schemas.microsoft.com/office/drawing/2014/main" id="{89143AAA-FA56-7042-81A8-3EA69EE2ADA7}"/>
              </a:ext>
            </a:extLst>
          </p:cNvPr>
          <p:cNvSpPr>
            <a:spLocks noGrp="1"/>
          </p:cNvSpPr>
          <p:nvPr>
            <p:ph type="body" sz="quarter" idx="11" hasCustomPrompt="1"/>
          </p:nvPr>
        </p:nvSpPr>
        <p:spPr>
          <a:xfrm>
            <a:off x="3793067" y="1368698"/>
            <a:ext cx="7622001" cy="4363235"/>
          </a:xfrm>
          <a:prstGeom prst="rect">
            <a:avLst/>
          </a:prstGeom>
        </p:spPr>
        <p:txBody>
          <a:bodyPr/>
          <a:lstStyle>
            <a:lvl1pPr marL="228600" indent="-228600">
              <a:lnSpc>
                <a:spcPct val="100000"/>
              </a:lnSpc>
              <a:spcBef>
                <a:spcPts val="1200"/>
              </a:spcBef>
              <a:buClr>
                <a:schemeClr val="accent1"/>
              </a:buClr>
              <a:buSzPct val="120000"/>
              <a:buFont typeface="System Font Regular"/>
              <a:buChar char="⎼"/>
              <a:defRPr sz="1600" b="0" i="0">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nSpc>
                <a:spcPct val="100000"/>
              </a:lnSpc>
              <a:spcBef>
                <a:spcPts val="1200"/>
              </a:spcBef>
              <a:buClr>
                <a:schemeClr val="accent1"/>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nSpc>
                <a:spcPct val="100000"/>
              </a:lnSpc>
              <a:spcBef>
                <a:spcPts val="1200"/>
              </a:spcBef>
              <a:buClr>
                <a:srgbClr val="BAE3F9"/>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nSpc>
                <a:spcPct val="100000"/>
              </a:lnSpc>
              <a:spcBef>
                <a:spcPts val="1200"/>
              </a:spcBef>
              <a:buClr>
                <a:schemeClr val="accent2">
                  <a:lumMod val="40000"/>
                  <a:lumOff val="60000"/>
                </a:schemeClr>
              </a:buClr>
              <a:buSzPct val="120000"/>
              <a:buFont typeface="System Font Regular"/>
              <a:buChar char="⎼"/>
              <a:defRPr sz="1400" b="0" i="0">
                <a:latin typeface="Aktiv Grotesk" panose="020B0504020202020204" pitchFamily="34" charset="0"/>
                <a:ea typeface="Aktiv Grotesk" panose="020B0504020202020204" pitchFamily="34" charset="0"/>
                <a:cs typeface="Aktiv Grotesk" panose="020B0504020202020204" pitchFamily="34"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55012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BEB884-8729-E0E7-7013-D7FD0AA7FF76}"/>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7CE267BE-3A82-BDBA-53D1-D85EC41966DC}"/>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9906848-EEF6-27D6-4DCF-9CDA7BBCC4CC}"/>
              </a:ext>
            </a:extLst>
          </p:cNvPr>
          <p:cNvSpPr>
            <a:spLocks noGrp="1"/>
          </p:cNvSpPr>
          <p:nvPr>
            <p:ph type="dt" sz="half" idx="10"/>
          </p:nvPr>
        </p:nvSpPr>
        <p:spPr/>
        <p:txBody>
          <a:bodyPr/>
          <a:lstStyle/>
          <a:p>
            <a:fld id="{0B4859C1-C43F-A94F-A25D-382097FBD551}" type="datetimeFigureOut">
              <a:rPr lang="nb-NO" smtClean="0"/>
              <a:t>14.05.2025</a:t>
            </a:fld>
            <a:endParaRPr lang="nb-NO"/>
          </a:p>
        </p:txBody>
      </p:sp>
      <p:sp>
        <p:nvSpPr>
          <p:cNvPr id="5" name="Plassholder for bunntekst 4">
            <a:extLst>
              <a:ext uri="{FF2B5EF4-FFF2-40B4-BE49-F238E27FC236}">
                <a16:creationId xmlns:a16="http://schemas.microsoft.com/office/drawing/2014/main" id="{B7222645-4829-82F1-18BD-3BDEBFA9F10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6083B86-5680-F573-B81C-C8FC31E6373A}"/>
              </a:ext>
            </a:extLst>
          </p:cNvPr>
          <p:cNvSpPr>
            <a:spLocks noGrp="1"/>
          </p:cNvSpPr>
          <p:nvPr>
            <p:ph type="sldNum" sz="quarter" idx="12"/>
          </p:nvPr>
        </p:nvSpPr>
        <p:spPr/>
        <p:txBody>
          <a:bodyPr/>
          <a:lstStyle/>
          <a:p>
            <a:fld id="{9BBE4075-F77B-0F4A-8F61-9205C14B8C59}" type="slidenum">
              <a:rPr lang="nb-NO" smtClean="0"/>
              <a:t>‹#›</a:t>
            </a:fld>
            <a:endParaRPr lang="nb-NO"/>
          </a:p>
        </p:txBody>
      </p:sp>
    </p:spTree>
    <p:extLst>
      <p:ext uri="{BB962C8B-B14F-4D97-AF65-F5344CB8AC3E}">
        <p14:creationId xmlns:p14="http://schemas.microsoft.com/office/powerpoint/2010/main" val="2715387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E9BA372-EE24-FA31-AE62-0C62DACEC21A}"/>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E4734ECA-E5E0-D8AF-664D-627F338F55F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498E6051-2E9A-B31F-399C-81C6EF9ABBBF}"/>
              </a:ext>
            </a:extLst>
          </p:cNvPr>
          <p:cNvSpPr>
            <a:spLocks noGrp="1"/>
          </p:cNvSpPr>
          <p:nvPr>
            <p:ph type="dt" sz="half" idx="10"/>
          </p:nvPr>
        </p:nvSpPr>
        <p:spPr/>
        <p:txBody>
          <a:bodyPr/>
          <a:lstStyle/>
          <a:p>
            <a:fld id="{0B4859C1-C43F-A94F-A25D-382097FBD551}" type="datetimeFigureOut">
              <a:rPr lang="nb-NO" smtClean="0"/>
              <a:t>14.05.2025</a:t>
            </a:fld>
            <a:endParaRPr lang="nb-NO"/>
          </a:p>
        </p:txBody>
      </p:sp>
      <p:sp>
        <p:nvSpPr>
          <p:cNvPr id="5" name="Plassholder for bunntekst 4">
            <a:extLst>
              <a:ext uri="{FF2B5EF4-FFF2-40B4-BE49-F238E27FC236}">
                <a16:creationId xmlns:a16="http://schemas.microsoft.com/office/drawing/2014/main" id="{80F1392B-71A0-B550-8EAF-1093CE9F91F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6617E56-C180-6C13-1BA9-01962E67011A}"/>
              </a:ext>
            </a:extLst>
          </p:cNvPr>
          <p:cNvSpPr>
            <a:spLocks noGrp="1"/>
          </p:cNvSpPr>
          <p:nvPr>
            <p:ph type="sldNum" sz="quarter" idx="12"/>
          </p:nvPr>
        </p:nvSpPr>
        <p:spPr/>
        <p:txBody>
          <a:bodyPr/>
          <a:lstStyle/>
          <a:p>
            <a:fld id="{9BBE4075-F77B-0F4A-8F61-9205C14B8C59}" type="slidenum">
              <a:rPr lang="nb-NO" smtClean="0"/>
              <a:t>‹#›</a:t>
            </a:fld>
            <a:endParaRPr lang="nb-NO"/>
          </a:p>
        </p:txBody>
      </p:sp>
    </p:spTree>
    <p:extLst>
      <p:ext uri="{BB962C8B-B14F-4D97-AF65-F5344CB8AC3E}">
        <p14:creationId xmlns:p14="http://schemas.microsoft.com/office/powerpoint/2010/main" val="4090894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C997CA-E6BD-22B8-D149-15E10F819F2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8CE6F234-B9F6-1A4A-F27E-0EAF13F35A54}"/>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93B8C43D-9E13-22A6-B615-07D92DDBE6B2}"/>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02023BA4-FAC2-51F3-86EA-E5A6153CE5FB}"/>
              </a:ext>
            </a:extLst>
          </p:cNvPr>
          <p:cNvSpPr>
            <a:spLocks noGrp="1"/>
          </p:cNvSpPr>
          <p:nvPr>
            <p:ph type="dt" sz="half" idx="10"/>
          </p:nvPr>
        </p:nvSpPr>
        <p:spPr/>
        <p:txBody>
          <a:bodyPr/>
          <a:lstStyle/>
          <a:p>
            <a:fld id="{0B4859C1-C43F-A94F-A25D-382097FBD551}" type="datetimeFigureOut">
              <a:rPr lang="nb-NO" smtClean="0"/>
              <a:t>14.05.2025</a:t>
            </a:fld>
            <a:endParaRPr lang="nb-NO"/>
          </a:p>
        </p:txBody>
      </p:sp>
      <p:sp>
        <p:nvSpPr>
          <p:cNvPr id="6" name="Plassholder for bunntekst 5">
            <a:extLst>
              <a:ext uri="{FF2B5EF4-FFF2-40B4-BE49-F238E27FC236}">
                <a16:creationId xmlns:a16="http://schemas.microsoft.com/office/drawing/2014/main" id="{3FE58B78-2432-9AEF-1EF7-2BBCA5880466}"/>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DFD0978-EC8B-D22F-68B3-D0150C620B14}"/>
              </a:ext>
            </a:extLst>
          </p:cNvPr>
          <p:cNvSpPr>
            <a:spLocks noGrp="1"/>
          </p:cNvSpPr>
          <p:nvPr>
            <p:ph type="sldNum" sz="quarter" idx="12"/>
          </p:nvPr>
        </p:nvSpPr>
        <p:spPr/>
        <p:txBody>
          <a:bodyPr/>
          <a:lstStyle/>
          <a:p>
            <a:fld id="{9BBE4075-F77B-0F4A-8F61-9205C14B8C59}" type="slidenum">
              <a:rPr lang="nb-NO" smtClean="0"/>
              <a:t>‹#›</a:t>
            </a:fld>
            <a:endParaRPr lang="nb-NO"/>
          </a:p>
        </p:txBody>
      </p:sp>
    </p:spTree>
    <p:extLst>
      <p:ext uri="{BB962C8B-B14F-4D97-AF65-F5344CB8AC3E}">
        <p14:creationId xmlns:p14="http://schemas.microsoft.com/office/powerpoint/2010/main" val="4228987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5C3A760-689E-2473-C993-E5C3F284A535}"/>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07FBB58C-B11C-8010-63CF-A21C61FE9E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9F692D2A-2665-45B0-AC76-A8C49F8A8EC5}"/>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5EF79DB8-3536-19BA-D121-0CDE1A870E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3B792A99-B8D4-386E-9BC0-5AAB3B77BB5F}"/>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4BDCB489-2730-6C37-D686-98B34F2E8524}"/>
              </a:ext>
            </a:extLst>
          </p:cNvPr>
          <p:cNvSpPr>
            <a:spLocks noGrp="1"/>
          </p:cNvSpPr>
          <p:nvPr>
            <p:ph type="dt" sz="half" idx="10"/>
          </p:nvPr>
        </p:nvSpPr>
        <p:spPr/>
        <p:txBody>
          <a:bodyPr/>
          <a:lstStyle/>
          <a:p>
            <a:fld id="{0B4859C1-C43F-A94F-A25D-382097FBD551}" type="datetimeFigureOut">
              <a:rPr lang="nb-NO" smtClean="0"/>
              <a:t>14.05.2025</a:t>
            </a:fld>
            <a:endParaRPr lang="nb-NO"/>
          </a:p>
        </p:txBody>
      </p:sp>
      <p:sp>
        <p:nvSpPr>
          <p:cNvPr id="8" name="Plassholder for bunntekst 7">
            <a:extLst>
              <a:ext uri="{FF2B5EF4-FFF2-40B4-BE49-F238E27FC236}">
                <a16:creationId xmlns:a16="http://schemas.microsoft.com/office/drawing/2014/main" id="{79EEE585-E634-0AA3-46F2-DE1E56C80890}"/>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D67B8473-3243-36EE-C684-89D98725141A}"/>
              </a:ext>
            </a:extLst>
          </p:cNvPr>
          <p:cNvSpPr>
            <a:spLocks noGrp="1"/>
          </p:cNvSpPr>
          <p:nvPr>
            <p:ph type="sldNum" sz="quarter" idx="12"/>
          </p:nvPr>
        </p:nvSpPr>
        <p:spPr/>
        <p:txBody>
          <a:bodyPr/>
          <a:lstStyle/>
          <a:p>
            <a:fld id="{9BBE4075-F77B-0F4A-8F61-9205C14B8C59}" type="slidenum">
              <a:rPr lang="nb-NO" smtClean="0"/>
              <a:t>‹#›</a:t>
            </a:fld>
            <a:endParaRPr lang="nb-NO"/>
          </a:p>
        </p:txBody>
      </p:sp>
    </p:spTree>
    <p:extLst>
      <p:ext uri="{BB962C8B-B14F-4D97-AF65-F5344CB8AC3E}">
        <p14:creationId xmlns:p14="http://schemas.microsoft.com/office/powerpoint/2010/main" val="2907976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5002039-A2F0-2242-F213-50B41143DDB3}"/>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1D44FF16-86B4-43C8-5D3D-77A2855448B0}"/>
              </a:ext>
            </a:extLst>
          </p:cNvPr>
          <p:cNvSpPr>
            <a:spLocks noGrp="1"/>
          </p:cNvSpPr>
          <p:nvPr>
            <p:ph type="dt" sz="half" idx="10"/>
          </p:nvPr>
        </p:nvSpPr>
        <p:spPr/>
        <p:txBody>
          <a:bodyPr/>
          <a:lstStyle/>
          <a:p>
            <a:fld id="{0B4859C1-C43F-A94F-A25D-382097FBD551}" type="datetimeFigureOut">
              <a:rPr lang="nb-NO" smtClean="0"/>
              <a:t>14.05.2025</a:t>
            </a:fld>
            <a:endParaRPr lang="nb-NO"/>
          </a:p>
        </p:txBody>
      </p:sp>
      <p:sp>
        <p:nvSpPr>
          <p:cNvPr id="4" name="Plassholder for bunntekst 3">
            <a:extLst>
              <a:ext uri="{FF2B5EF4-FFF2-40B4-BE49-F238E27FC236}">
                <a16:creationId xmlns:a16="http://schemas.microsoft.com/office/drawing/2014/main" id="{C6A34984-3F5D-C79F-8059-C275016E4ED0}"/>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654698F9-5232-FC09-2BD7-AE954B0532C0}"/>
              </a:ext>
            </a:extLst>
          </p:cNvPr>
          <p:cNvSpPr>
            <a:spLocks noGrp="1"/>
          </p:cNvSpPr>
          <p:nvPr>
            <p:ph type="sldNum" sz="quarter" idx="12"/>
          </p:nvPr>
        </p:nvSpPr>
        <p:spPr/>
        <p:txBody>
          <a:bodyPr/>
          <a:lstStyle/>
          <a:p>
            <a:fld id="{9BBE4075-F77B-0F4A-8F61-9205C14B8C59}" type="slidenum">
              <a:rPr lang="nb-NO" smtClean="0"/>
              <a:t>‹#›</a:t>
            </a:fld>
            <a:endParaRPr lang="nb-NO"/>
          </a:p>
        </p:txBody>
      </p:sp>
    </p:spTree>
    <p:extLst>
      <p:ext uri="{BB962C8B-B14F-4D97-AF65-F5344CB8AC3E}">
        <p14:creationId xmlns:p14="http://schemas.microsoft.com/office/powerpoint/2010/main" val="98461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ACF1DEEB-F59E-66A5-BA75-CDC8D34A5BF3}"/>
              </a:ext>
            </a:extLst>
          </p:cNvPr>
          <p:cNvSpPr>
            <a:spLocks noGrp="1"/>
          </p:cNvSpPr>
          <p:nvPr>
            <p:ph type="dt" sz="half" idx="10"/>
          </p:nvPr>
        </p:nvSpPr>
        <p:spPr/>
        <p:txBody>
          <a:bodyPr/>
          <a:lstStyle/>
          <a:p>
            <a:fld id="{0B4859C1-C43F-A94F-A25D-382097FBD551}" type="datetimeFigureOut">
              <a:rPr lang="nb-NO" smtClean="0"/>
              <a:t>14.05.2025</a:t>
            </a:fld>
            <a:endParaRPr lang="nb-NO"/>
          </a:p>
        </p:txBody>
      </p:sp>
      <p:sp>
        <p:nvSpPr>
          <p:cNvPr id="3" name="Plassholder for bunntekst 2">
            <a:extLst>
              <a:ext uri="{FF2B5EF4-FFF2-40B4-BE49-F238E27FC236}">
                <a16:creationId xmlns:a16="http://schemas.microsoft.com/office/drawing/2014/main" id="{CFB04035-571B-3594-6B63-C82FE6767E2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8C179AA2-DBBE-FA81-EAA3-6DB721F0DD33}"/>
              </a:ext>
            </a:extLst>
          </p:cNvPr>
          <p:cNvSpPr>
            <a:spLocks noGrp="1"/>
          </p:cNvSpPr>
          <p:nvPr>
            <p:ph type="sldNum" sz="quarter" idx="12"/>
          </p:nvPr>
        </p:nvSpPr>
        <p:spPr/>
        <p:txBody>
          <a:bodyPr/>
          <a:lstStyle/>
          <a:p>
            <a:fld id="{9BBE4075-F77B-0F4A-8F61-9205C14B8C59}" type="slidenum">
              <a:rPr lang="nb-NO" smtClean="0"/>
              <a:t>‹#›</a:t>
            </a:fld>
            <a:endParaRPr lang="nb-NO"/>
          </a:p>
        </p:txBody>
      </p:sp>
    </p:spTree>
    <p:extLst>
      <p:ext uri="{BB962C8B-B14F-4D97-AF65-F5344CB8AC3E}">
        <p14:creationId xmlns:p14="http://schemas.microsoft.com/office/powerpoint/2010/main" val="1422518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F35F2B-44FE-BB61-8F02-A48113CBD1FB}"/>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ED74CD32-FF96-2AB9-E7DD-6944CAF1DF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F908BD3F-2D23-CB03-481B-4EFE04E32F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D6474B62-E065-0633-F5C2-8C1E0BF4EE2D}"/>
              </a:ext>
            </a:extLst>
          </p:cNvPr>
          <p:cNvSpPr>
            <a:spLocks noGrp="1"/>
          </p:cNvSpPr>
          <p:nvPr>
            <p:ph type="dt" sz="half" idx="10"/>
          </p:nvPr>
        </p:nvSpPr>
        <p:spPr/>
        <p:txBody>
          <a:bodyPr/>
          <a:lstStyle/>
          <a:p>
            <a:fld id="{0B4859C1-C43F-A94F-A25D-382097FBD551}" type="datetimeFigureOut">
              <a:rPr lang="nb-NO" smtClean="0"/>
              <a:t>14.05.2025</a:t>
            </a:fld>
            <a:endParaRPr lang="nb-NO"/>
          </a:p>
        </p:txBody>
      </p:sp>
      <p:sp>
        <p:nvSpPr>
          <p:cNvPr id="6" name="Plassholder for bunntekst 5">
            <a:extLst>
              <a:ext uri="{FF2B5EF4-FFF2-40B4-BE49-F238E27FC236}">
                <a16:creationId xmlns:a16="http://schemas.microsoft.com/office/drawing/2014/main" id="{20BE30F8-88AA-5029-BD4C-BD8F4BE316D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28F5911-4856-7800-9329-44848BB926B4}"/>
              </a:ext>
            </a:extLst>
          </p:cNvPr>
          <p:cNvSpPr>
            <a:spLocks noGrp="1"/>
          </p:cNvSpPr>
          <p:nvPr>
            <p:ph type="sldNum" sz="quarter" idx="12"/>
          </p:nvPr>
        </p:nvSpPr>
        <p:spPr/>
        <p:txBody>
          <a:bodyPr/>
          <a:lstStyle/>
          <a:p>
            <a:fld id="{9BBE4075-F77B-0F4A-8F61-9205C14B8C59}" type="slidenum">
              <a:rPr lang="nb-NO" smtClean="0"/>
              <a:t>‹#›</a:t>
            </a:fld>
            <a:endParaRPr lang="nb-NO"/>
          </a:p>
        </p:txBody>
      </p:sp>
    </p:spTree>
    <p:extLst>
      <p:ext uri="{BB962C8B-B14F-4D97-AF65-F5344CB8AC3E}">
        <p14:creationId xmlns:p14="http://schemas.microsoft.com/office/powerpoint/2010/main" val="3883571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963793-5437-842E-7272-6B14AE2BB9FB}"/>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C6F6AB52-AD4A-1678-E467-653710D94D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A6889B1F-E751-E41E-7C5B-D800799E86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E76915EA-F669-DD99-2556-F474346FBD91}"/>
              </a:ext>
            </a:extLst>
          </p:cNvPr>
          <p:cNvSpPr>
            <a:spLocks noGrp="1"/>
          </p:cNvSpPr>
          <p:nvPr>
            <p:ph type="dt" sz="half" idx="10"/>
          </p:nvPr>
        </p:nvSpPr>
        <p:spPr/>
        <p:txBody>
          <a:bodyPr/>
          <a:lstStyle/>
          <a:p>
            <a:fld id="{0B4859C1-C43F-A94F-A25D-382097FBD551}" type="datetimeFigureOut">
              <a:rPr lang="nb-NO" smtClean="0"/>
              <a:t>14.05.2025</a:t>
            </a:fld>
            <a:endParaRPr lang="nb-NO"/>
          </a:p>
        </p:txBody>
      </p:sp>
      <p:sp>
        <p:nvSpPr>
          <p:cNvPr id="6" name="Plassholder for bunntekst 5">
            <a:extLst>
              <a:ext uri="{FF2B5EF4-FFF2-40B4-BE49-F238E27FC236}">
                <a16:creationId xmlns:a16="http://schemas.microsoft.com/office/drawing/2014/main" id="{57944A87-5113-A048-A558-6C921153360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D3102EA-C3BE-9A0A-FEAE-04A9CA71157A}"/>
              </a:ext>
            </a:extLst>
          </p:cNvPr>
          <p:cNvSpPr>
            <a:spLocks noGrp="1"/>
          </p:cNvSpPr>
          <p:nvPr>
            <p:ph type="sldNum" sz="quarter" idx="12"/>
          </p:nvPr>
        </p:nvSpPr>
        <p:spPr/>
        <p:txBody>
          <a:bodyPr/>
          <a:lstStyle/>
          <a:p>
            <a:fld id="{9BBE4075-F77B-0F4A-8F61-9205C14B8C59}" type="slidenum">
              <a:rPr lang="nb-NO" smtClean="0"/>
              <a:t>‹#›</a:t>
            </a:fld>
            <a:endParaRPr lang="nb-NO"/>
          </a:p>
        </p:txBody>
      </p:sp>
    </p:spTree>
    <p:extLst>
      <p:ext uri="{BB962C8B-B14F-4D97-AF65-F5344CB8AC3E}">
        <p14:creationId xmlns:p14="http://schemas.microsoft.com/office/powerpoint/2010/main" val="948573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3EA6140E-1D30-0D82-87B4-73C0E6E992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96C2189E-0EB9-18CF-5616-6CD4AD4597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21CFF15-F302-098A-4789-B8B8F380D7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B4859C1-C43F-A94F-A25D-382097FBD551}" type="datetimeFigureOut">
              <a:rPr lang="nb-NO" smtClean="0"/>
              <a:t>14.05.2025</a:t>
            </a:fld>
            <a:endParaRPr lang="nb-NO"/>
          </a:p>
        </p:txBody>
      </p:sp>
      <p:sp>
        <p:nvSpPr>
          <p:cNvPr id="5" name="Plassholder for bunntekst 4">
            <a:extLst>
              <a:ext uri="{FF2B5EF4-FFF2-40B4-BE49-F238E27FC236}">
                <a16:creationId xmlns:a16="http://schemas.microsoft.com/office/drawing/2014/main" id="{D55F9986-0AA7-9400-A75D-870B15D65A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b-NO"/>
          </a:p>
        </p:txBody>
      </p:sp>
      <p:sp>
        <p:nvSpPr>
          <p:cNvPr id="6" name="Plassholder for lysbildenummer 5">
            <a:extLst>
              <a:ext uri="{FF2B5EF4-FFF2-40B4-BE49-F238E27FC236}">
                <a16:creationId xmlns:a16="http://schemas.microsoft.com/office/drawing/2014/main" id="{EDF46EFD-D4EF-80BB-553D-99BD6AB592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BBE4075-F77B-0F4A-8F61-9205C14B8C59}" type="slidenum">
              <a:rPr lang="nb-NO" smtClean="0"/>
              <a:t>‹#›</a:t>
            </a:fld>
            <a:endParaRPr lang="nb-NO"/>
          </a:p>
        </p:txBody>
      </p:sp>
    </p:spTree>
    <p:extLst>
      <p:ext uri="{BB962C8B-B14F-4D97-AF65-F5344CB8AC3E}">
        <p14:creationId xmlns:p14="http://schemas.microsoft.com/office/powerpoint/2010/main" val="2885514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D757E-2A75-6E17-E04D-A09CBC9B959B}"/>
            </a:ext>
          </a:extLst>
        </p:cNvPr>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61F35877-4C02-E0D6-8779-16ECB94C720B}"/>
              </a:ext>
            </a:extLst>
          </p:cNvPr>
          <p:cNvSpPr>
            <a:spLocks noGrp="1"/>
          </p:cNvSpPr>
          <p:nvPr>
            <p:ph type="pic" sz="quarter" idx="10"/>
          </p:nvPr>
        </p:nvSpPr>
        <p:spPr>
          <a:xfrm>
            <a:off x="5109210" y="41272"/>
            <a:ext cx="7082790" cy="6816728"/>
          </a:xfrm>
        </p:spPr>
        <p:txBody>
          <a:bodyPr/>
          <a:lstStyle/>
          <a:p>
            <a:endParaRPr lang="nb-NO" b="1" dirty="0"/>
          </a:p>
          <a:p>
            <a:endParaRPr lang="nb-NO" b="1" dirty="0"/>
          </a:p>
        </p:txBody>
      </p:sp>
      <p:sp>
        <p:nvSpPr>
          <p:cNvPr id="3" name="Tittel 2">
            <a:extLst>
              <a:ext uri="{FF2B5EF4-FFF2-40B4-BE49-F238E27FC236}">
                <a16:creationId xmlns:a16="http://schemas.microsoft.com/office/drawing/2014/main" id="{5917BA1F-95FB-C966-5424-D9A504BFCCF3}"/>
              </a:ext>
            </a:extLst>
          </p:cNvPr>
          <p:cNvSpPr>
            <a:spLocks noGrp="1"/>
          </p:cNvSpPr>
          <p:nvPr>
            <p:ph type="title"/>
          </p:nvPr>
        </p:nvSpPr>
        <p:spPr>
          <a:xfrm>
            <a:off x="-801345" y="4162927"/>
            <a:ext cx="4655059" cy="1325563"/>
          </a:xfrm>
        </p:spPr>
        <p:txBody>
          <a:bodyPr>
            <a:noAutofit/>
          </a:bodyPr>
          <a:lstStyle/>
          <a:p>
            <a:pPr algn="ctr"/>
            <a:r>
              <a:rPr lang="nb-NO" sz="7200" b="1"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ABCD</a:t>
            </a:r>
            <a:br>
              <a:rPr lang="nb-NO" sz="3200" b="1"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br>
            <a:r>
              <a:rPr lang="nb-NO" sz="3200" b="1"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for </a:t>
            </a:r>
            <a:br>
              <a:rPr lang="nb-NO" sz="3200" b="1"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br>
            <a:r>
              <a:rPr lang="nb-NO" sz="3200" b="1"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rekruttering</a:t>
            </a:r>
            <a:br>
              <a:rPr lang="nb-NO" sz="3200" b="1"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br>
            <a:r>
              <a:rPr lang="nb-NO" sz="3200" b="1"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av </a:t>
            </a:r>
            <a:br>
              <a:rPr lang="nb-NO" sz="3200" b="1"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br>
            <a:r>
              <a:rPr lang="nb-NO" sz="3200" b="1"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fosterforeldre</a:t>
            </a:r>
            <a:br>
              <a:rPr lang="nb-NO" sz="3200" b="1"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br>
            <a:br>
              <a:rPr lang="nb-NO" sz="3200" b="1"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br>
            <a:br>
              <a:rPr lang="nb-NO" sz="1050" b="1"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br>
            <a:br>
              <a:rPr lang="nb-NO" sz="1050" b="1"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br>
            <a:br>
              <a:rPr lang="nb-NO" sz="1050" b="1"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br>
            <a:r>
              <a:rPr lang="nb-NO" sz="1050" b="1"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Asker kommune</a:t>
            </a:r>
            <a:br>
              <a:rPr lang="nb-NO" sz="1050" b="1"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br>
            <a:r>
              <a:rPr lang="nb-NO" sz="1050" b="1"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Lillehammer kommune</a:t>
            </a:r>
            <a:br>
              <a:rPr lang="nb-NO" sz="1050" b="1"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br>
            <a:r>
              <a:rPr lang="nb-NO" sz="1050" b="1"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SOS-barnebyer</a:t>
            </a:r>
            <a:br>
              <a:rPr lang="nb-NO" sz="2400" b="1"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br>
            <a:br>
              <a:rPr lang="nb-NO" sz="2400" b="1"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br>
            <a:br>
              <a:rPr lang="nb-NO" sz="2400" kern="100" dirty="0">
                <a:effectLst/>
                <a:latin typeface="Aptos" panose="020B0004020202020204" pitchFamily="34" charset="0"/>
                <a:ea typeface="Aptos" panose="020B0004020202020204" pitchFamily="34" charset="0"/>
                <a:cs typeface="Times New Roman" panose="02020603050405020304" pitchFamily="18" charset="0"/>
              </a:rPr>
            </a:br>
            <a:endParaRPr lang="nb-NO" sz="2400" dirty="0"/>
          </a:p>
        </p:txBody>
      </p:sp>
      <p:pic>
        <p:nvPicPr>
          <p:cNvPr id="6" name="Bilde 5" descr="Et bilde som inneholder illustrasjon, clip art, klær, tegnefilm&#10;&#10;KI-generert innhold kan være feil.">
            <a:extLst>
              <a:ext uri="{FF2B5EF4-FFF2-40B4-BE49-F238E27FC236}">
                <a16:creationId xmlns:a16="http://schemas.microsoft.com/office/drawing/2014/main" id="{432667D2-2B82-F81B-E200-62A57596A35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60032" y="12089"/>
            <a:ext cx="9131968" cy="6845911"/>
          </a:xfrm>
          <a:prstGeom prst="rect">
            <a:avLst/>
          </a:prstGeom>
        </p:spPr>
      </p:pic>
    </p:spTree>
    <p:extLst>
      <p:ext uri="{BB962C8B-B14F-4D97-AF65-F5344CB8AC3E}">
        <p14:creationId xmlns:p14="http://schemas.microsoft.com/office/powerpoint/2010/main" val="2064534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B9291-0AFB-046D-B4F9-45B1EDDEE814}"/>
            </a:ext>
          </a:extLst>
        </p:cNvPr>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C9FA0352-2942-967B-05EB-6543D13D1476}"/>
              </a:ext>
            </a:extLst>
          </p:cNvPr>
          <p:cNvSpPr>
            <a:spLocks noGrp="1"/>
          </p:cNvSpPr>
          <p:nvPr>
            <p:ph type="pic" sz="quarter" idx="10"/>
          </p:nvPr>
        </p:nvSpPr>
        <p:spPr>
          <a:xfrm>
            <a:off x="0" y="20636"/>
            <a:ext cx="1768642" cy="6816728"/>
          </a:xfrm>
        </p:spPr>
        <p:txBody>
          <a:bodyPr/>
          <a:lstStyle/>
          <a:p>
            <a:endParaRPr lang="nb-NO" dirty="0"/>
          </a:p>
          <a:p>
            <a:endParaRPr lang="nb-NO" dirty="0"/>
          </a:p>
          <a:p>
            <a:pPr marL="0" indent="0">
              <a:buNone/>
            </a:pPr>
            <a:endParaRPr lang="nb-NO" dirty="0"/>
          </a:p>
          <a:p>
            <a:pPr marL="0" indent="0">
              <a:buNone/>
            </a:pPr>
            <a:r>
              <a:rPr lang="nb-NO" b="1" dirty="0"/>
              <a:t>        </a:t>
            </a:r>
          </a:p>
        </p:txBody>
      </p:sp>
      <p:sp>
        <p:nvSpPr>
          <p:cNvPr id="4" name="Plassholder for tekst 3">
            <a:extLst>
              <a:ext uri="{FF2B5EF4-FFF2-40B4-BE49-F238E27FC236}">
                <a16:creationId xmlns:a16="http://schemas.microsoft.com/office/drawing/2014/main" id="{B8E09C46-9CB3-1205-8DDB-6DC0FCD2E672}"/>
              </a:ext>
            </a:extLst>
          </p:cNvPr>
          <p:cNvSpPr>
            <a:spLocks noGrp="1"/>
          </p:cNvSpPr>
          <p:nvPr>
            <p:ph type="body" sz="quarter" idx="11"/>
          </p:nvPr>
        </p:nvSpPr>
        <p:spPr>
          <a:xfrm>
            <a:off x="2283812" y="1220186"/>
            <a:ext cx="8786298" cy="1512584"/>
          </a:xfrm>
        </p:spPr>
        <p:txBody>
          <a:bodyPr>
            <a:normAutofit/>
          </a:bodyPr>
          <a:lstStyle/>
          <a:p>
            <a:pPr marL="0" indent="0">
              <a:buNone/>
            </a:pPr>
            <a:r>
              <a:rPr lang="nb-NO" sz="1200" dirty="0">
                <a:solidFill>
                  <a:srgbClr val="595959"/>
                </a:solidFill>
                <a:latin typeface="Cambria" panose="02040503050406030204" pitchFamily="18" charset="0"/>
                <a:ea typeface="+mn-ea"/>
                <a:cs typeface="+mn-cs"/>
              </a:rPr>
              <a:t>Eksisterende fosterforeldre er de beste (eller verste) ambassadører, og vil ha høy troverdighet i sine omgivelser. Fornøyde fosterforeldre snakker med omgivelsene sine, og jungeltelegrafen går om omsorgsoppgaven de har påtatt seg, og støtten og oppfølgingen de mottar. Kanskje kan de også prate i media, sosiale medier, eller på informasjonsmøter vi arrangerer? Det gjelder å få dem på lag. I tillegg vil mange som jobber med omsorg til vanlig også være i vår målgruppe. Kanskje er de sykepleiere eller barnehageassistenter, lærere eller miljøarbeidere? Dessuten vil våre egne kolleger, i barnevernet eller i andre deler av kommunen, være gode formidlere av våre budskap. Mange av disse kan ha folk i sine nettverk som egner seg godt til oppgaven.  </a:t>
            </a:r>
          </a:p>
          <a:p>
            <a:pPr>
              <a:buNone/>
            </a:pPr>
            <a:endParaRPr lang="nb-NO" sz="1200" dirty="0">
              <a:solidFill>
                <a:srgbClr val="595959"/>
              </a:solidFill>
              <a:latin typeface="Cambria" panose="02040503050406030204" pitchFamily="18" charset="0"/>
              <a:ea typeface="+mn-ea"/>
              <a:cs typeface="+mn-cs"/>
            </a:endParaRPr>
          </a:p>
          <a:p>
            <a:pPr>
              <a:buFont typeface="+mj-lt"/>
              <a:buAutoNum type="alphaLcParenR"/>
            </a:pPr>
            <a:endParaRPr lang="nb-NO" sz="1200" dirty="0">
              <a:solidFill>
                <a:srgbClr val="595959"/>
              </a:solidFill>
              <a:latin typeface="Cambria" panose="02040503050406030204" pitchFamily="18" charset="0"/>
              <a:ea typeface="+mn-ea"/>
              <a:cs typeface="+mn-cs"/>
            </a:endParaRPr>
          </a:p>
          <a:p>
            <a:pPr marL="0" indent="0">
              <a:buNone/>
            </a:pPr>
            <a:endParaRPr lang="nb-NO" sz="1200" kern="100" dirty="0">
              <a:effectLst/>
              <a:latin typeface="Cambria" panose="02040503050406030204" pitchFamily="18" charset="0"/>
              <a:ea typeface="Aptos" panose="020B0004020202020204" pitchFamily="34" charset="0"/>
              <a:cs typeface="Times New Roman" panose="02020603050405020304" pitchFamily="18" charset="0"/>
            </a:endParaRPr>
          </a:p>
          <a:p>
            <a:pPr marL="0" indent="0">
              <a:buNone/>
            </a:pPr>
            <a:endParaRPr lang="nb-NO" sz="1200" dirty="0">
              <a:effectLst/>
              <a:latin typeface="Cambria" panose="02040503050406030204" pitchFamily="18" charset="0"/>
              <a:ea typeface="Calibri" panose="020F0502020204030204" pitchFamily="34" charset="0"/>
              <a:cs typeface="Times New Roman" panose="02020603050405020304" pitchFamily="18" charset="0"/>
            </a:endParaRPr>
          </a:p>
          <a:p>
            <a:pPr marL="0" indent="0">
              <a:buNone/>
            </a:pPr>
            <a:endParaRPr lang="nb-NO" sz="1200" kern="100" dirty="0">
              <a:effectLst/>
              <a:latin typeface="Cambria" panose="02040503050406030204" pitchFamily="18" charset="0"/>
              <a:ea typeface="Aptos" panose="020B0004020202020204" pitchFamily="34" charset="0"/>
              <a:cs typeface="Times New Roman" panose="02020603050405020304" pitchFamily="18" charset="0"/>
            </a:endParaRPr>
          </a:p>
        </p:txBody>
      </p:sp>
      <p:sp>
        <p:nvSpPr>
          <p:cNvPr id="5" name="Plassholder for tekst 3">
            <a:extLst>
              <a:ext uri="{FF2B5EF4-FFF2-40B4-BE49-F238E27FC236}">
                <a16:creationId xmlns:a16="http://schemas.microsoft.com/office/drawing/2014/main" id="{1B2CB419-B37C-024D-1643-90F3134A0EBF}"/>
              </a:ext>
            </a:extLst>
          </p:cNvPr>
          <p:cNvSpPr txBox="1">
            <a:spLocks/>
          </p:cNvSpPr>
          <p:nvPr/>
        </p:nvSpPr>
        <p:spPr>
          <a:xfrm>
            <a:off x="2283813" y="2585258"/>
            <a:ext cx="5122827" cy="360334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200"/>
              </a:spcBef>
              <a:buClr>
                <a:schemeClr val="accent1"/>
              </a:buClr>
              <a:buSzPct val="120000"/>
              <a:buFont typeface="System Font Regular"/>
              <a:buChar char="⎼"/>
              <a:defRPr sz="16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gn="l" defTabSz="914400" rtl="0" eaLnBrk="1" latinLnBrk="0" hangingPunct="1">
              <a:lnSpc>
                <a:spcPct val="100000"/>
              </a:lnSpc>
              <a:spcBef>
                <a:spcPts val="1200"/>
              </a:spcBef>
              <a:buClr>
                <a:schemeClr val="accent1"/>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gn="l" defTabSz="914400" rtl="0" eaLnBrk="1" latinLnBrk="0" hangingPunct="1">
              <a:lnSpc>
                <a:spcPct val="100000"/>
              </a:lnSpc>
              <a:spcBef>
                <a:spcPts val="1200"/>
              </a:spcBef>
              <a:buClr>
                <a:schemeClr val="accent2">
                  <a:lumMod val="40000"/>
                  <a:lumOff val="60000"/>
                </a:schemeClr>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Font typeface="Wingdings" pitchFamily="2" charset="2"/>
              <a:buChar char="Ø"/>
            </a:pPr>
            <a:r>
              <a:rPr lang="nb-NO" sz="1200" dirty="0">
                <a:solidFill>
                  <a:srgbClr val="595959"/>
                </a:solidFill>
                <a:latin typeface="Cambria" panose="02040503050406030204" pitchFamily="18" charset="0"/>
                <a:ea typeface="+mn-ea"/>
                <a:cs typeface="+mn-cs"/>
              </a:rPr>
              <a:t>Identifisere de nettverkene dere kjenner som kan ha mange potensielle fosterforeldre i seg. Har dere en vei «inn» i det nettverket allerede, eller må dere «åpne døra» selv? </a:t>
            </a:r>
          </a:p>
          <a:p>
            <a:pPr lvl="0">
              <a:buFont typeface="Wingdings" pitchFamily="2" charset="2"/>
              <a:buChar char="Ø"/>
            </a:pPr>
            <a:r>
              <a:rPr lang="nb-NO" sz="1200" dirty="0">
                <a:solidFill>
                  <a:srgbClr val="595959"/>
                </a:solidFill>
                <a:latin typeface="Cambria" panose="02040503050406030204" pitchFamily="18" charset="0"/>
                <a:ea typeface="+mn-ea"/>
                <a:cs typeface="+mn-cs"/>
              </a:rPr>
              <a:t>Det holder ikke med en mail til «alle», dere må våre mer fremoverlent enn som så. De fleste må treffes og ha øyekontakt for å bli engasjert. </a:t>
            </a:r>
          </a:p>
          <a:p>
            <a:pPr lvl="0">
              <a:buFont typeface="Wingdings" pitchFamily="2" charset="2"/>
              <a:buChar char="Ø"/>
            </a:pPr>
            <a:r>
              <a:rPr lang="nb-NO" sz="1200" dirty="0">
                <a:solidFill>
                  <a:srgbClr val="595959"/>
                </a:solidFill>
                <a:latin typeface="Cambria" panose="02040503050406030204" pitchFamily="18" charset="0"/>
                <a:ea typeface="+mn-ea"/>
                <a:cs typeface="+mn-cs"/>
              </a:rPr>
              <a:t>Legg en enkelt plan for hvert enkelt nettverk. Inviter dere inn. Presenter.</a:t>
            </a:r>
          </a:p>
          <a:p>
            <a:pPr lvl="0">
              <a:lnSpc>
                <a:spcPct val="115000"/>
              </a:lnSpc>
              <a:buFont typeface="Wingdings" pitchFamily="2" charset="2"/>
              <a:buChar char="Ø"/>
            </a:pPr>
            <a:r>
              <a:rPr lang="nb-NO" sz="1200" dirty="0">
                <a:solidFill>
                  <a:srgbClr val="595959"/>
                </a:solidFill>
                <a:latin typeface="Cambria" panose="02040503050406030204" pitchFamily="18" charset="0"/>
                <a:ea typeface="+mn-ea"/>
                <a:cs typeface="+mn-cs"/>
              </a:rPr>
              <a:t>Sørg for oppfølging av kommunens tilsynshjem for å kunne rekruttere dem til å bli «våre» nye fosterhjem i fremtiden.</a:t>
            </a:r>
          </a:p>
          <a:p>
            <a:pPr lvl="0">
              <a:lnSpc>
                <a:spcPct val="115000"/>
              </a:lnSpc>
              <a:buFont typeface="Wingdings" pitchFamily="2" charset="2"/>
              <a:buChar char="Ø"/>
            </a:pPr>
            <a:r>
              <a:rPr lang="nb-NO" sz="1200" dirty="0">
                <a:solidFill>
                  <a:srgbClr val="595959"/>
                </a:solidFill>
                <a:latin typeface="Cambria" panose="02040503050406030204" pitchFamily="18" charset="0"/>
                <a:ea typeface="+mn-ea"/>
                <a:cs typeface="+mn-cs"/>
              </a:rPr>
              <a:t>Undersøke årsaken til at tidligere fosterforeldre ikke lengre ønsker å stå i rollen. Lær av det de forteller og ta med inn i videre prosess.</a:t>
            </a:r>
          </a:p>
          <a:p>
            <a:pPr lvl="0">
              <a:lnSpc>
                <a:spcPct val="115000"/>
              </a:lnSpc>
              <a:buFont typeface="Wingdings" pitchFamily="2" charset="2"/>
              <a:buChar char="Ø"/>
            </a:pPr>
            <a:r>
              <a:rPr lang="nb-NO" sz="1200" dirty="0">
                <a:solidFill>
                  <a:srgbClr val="595959"/>
                </a:solidFill>
                <a:latin typeface="Cambria" panose="02040503050406030204" pitchFamily="18" charset="0"/>
                <a:ea typeface="+mn-ea"/>
                <a:cs typeface="+mn-cs"/>
              </a:rPr>
              <a:t>Ambassadører. Engasjer frivillige, for eksempel pensjonerte sosialarbeidere, lærere </a:t>
            </a:r>
            <a:r>
              <a:rPr lang="nb-NO" sz="1200" dirty="0" err="1">
                <a:solidFill>
                  <a:srgbClr val="595959"/>
                </a:solidFill>
                <a:latin typeface="Cambria" panose="02040503050406030204" pitchFamily="18" charset="0"/>
                <a:ea typeface="+mn-ea"/>
                <a:cs typeface="+mn-cs"/>
              </a:rPr>
              <a:t>o.l</a:t>
            </a:r>
            <a:r>
              <a:rPr lang="nb-NO" sz="1200" dirty="0">
                <a:solidFill>
                  <a:srgbClr val="595959"/>
                </a:solidFill>
                <a:latin typeface="Cambria" panose="02040503050406030204" pitchFamily="18" charset="0"/>
                <a:ea typeface="+mn-ea"/>
                <a:cs typeface="+mn-cs"/>
              </a:rPr>
              <a:t> som brenner for disse barna, og som fortsatt ønsker å gjøre en forskjell, til å skape et engasjement i befolkningen.  </a:t>
            </a:r>
          </a:p>
          <a:p>
            <a:pPr lvl="0">
              <a:lnSpc>
                <a:spcPct val="115000"/>
              </a:lnSpc>
              <a:spcAft>
                <a:spcPts val="800"/>
              </a:spcAft>
              <a:buFont typeface="Wingdings" pitchFamily="2" charset="2"/>
              <a:buChar char="Ø"/>
            </a:pPr>
            <a:r>
              <a:rPr lang="nb-NO" sz="1200" dirty="0">
                <a:solidFill>
                  <a:srgbClr val="595959"/>
                </a:solidFill>
                <a:latin typeface="Cambria" panose="02040503050406030204" pitchFamily="18" charset="0"/>
                <a:ea typeface="+mn-ea"/>
                <a:cs typeface="+mn-cs"/>
              </a:rPr>
              <a:t>Grundig kartlegging av familier og nettverk. Øke bruken av nettverksmøter.</a:t>
            </a:r>
          </a:p>
          <a:p>
            <a:pPr>
              <a:buFont typeface="Wingdings" pitchFamily="2" charset="2"/>
              <a:buChar char="Ø"/>
            </a:pPr>
            <a:endParaRPr lang="nb-NO" sz="1200" dirty="0">
              <a:solidFill>
                <a:srgbClr val="595959"/>
              </a:solidFill>
              <a:latin typeface="Cambria" panose="02040503050406030204" pitchFamily="18" charset="0"/>
              <a:ea typeface="+mn-ea"/>
              <a:cs typeface="+mn-cs"/>
            </a:endParaRPr>
          </a:p>
          <a:p>
            <a:pPr>
              <a:buFont typeface="Wingdings" pitchFamily="2" charset="2"/>
              <a:buChar char="Ø"/>
            </a:pPr>
            <a:endParaRPr lang="nb-NO" sz="1200" dirty="0">
              <a:solidFill>
                <a:srgbClr val="595959"/>
              </a:solidFill>
              <a:latin typeface="Cambria" panose="02040503050406030204" pitchFamily="18" charset="0"/>
              <a:ea typeface="+mn-ea"/>
              <a:cs typeface="+mn-cs"/>
            </a:endParaRPr>
          </a:p>
          <a:p>
            <a:pPr>
              <a:buFont typeface="Wingdings" pitchFamily="2" charset="2"/>
              <a:buChar char="Ø"/>
            </a:pPr>
            <a:endParaRPr lang="nb-NO" sz="1200" kern="100" dirty="0">
              <a:latin typeface="Cambria" panose="02040503050406030204" pitchFamily="18" charset="0"/>
              <a:ea typeface="Aptos" panose="020B0004020202020204" pitchFamily="34" charset="0"/>
              <a:cs typeface="Times New Roman" panose="02020603050405020304" pitchFamily="18" charset="0"/>
            </a:endParaRPr>
          </a:p>
          <a:p>
            <a:pPr>
              <a:buFont typeface="Wingdings" pitchFamily="2" charset="2"/>
              <a:buChar char="Ø"/>
            </a:pPr>
            <a:endParaRPr lang="nb-NO" sz="1200" dirty="0">
              <a:latin typeface="Cambria" panose="02040503050406030204" pitchFamily="18" charset="0"/>
              <a:ea typeface="Calibri" panose="020F0502020204030204" pitchFamily="34" charset="0"/>
              <a:cs typeface="Times New Roman" panose="02020603050405020304" pitchFamily="18" charset="0"/>
            </a:endParaRPr>
          </a:p>
          <a:p>
            <a:pPr>
              <a:buFont typeface="Wingdings" pitchFamily="2" charset="2"/>
              <a:buChar char="Ø"/>
            </a:pPr>
            <a:endParaRPr lang="nb-NO" sz="1200" kern="100" dirty="0">
              <a:latin typeface="Cambria" panose="02040503050406030204" pitchFamily="18" charset="0"/>
              <a:ea typeface="Aptos" panose="020B0004020202020204" pitchFamily="34" charset="0"/>
              <a:cs typeface="Times New Roman" panose="02020603050405020304" pitchFamily="18" charset="0"/>
            </a:endParaRPr>
          </a:p>
        </p:txBody>
      </p:sp>
      <p:sp>
        <p:nvSpPr>
          <p:cNvPr id="6" name="Plassholder for tekst 3">
            <a:extLst>
              <a:ext uri="{FF2B5EF4-FFF2-40B4-BE49-F238E27FC236}">
                <a16:creationId xmlns:a16="http://schemas.microsoft.com/office/drawing/2014/main" id="{AF33F20B-9E43-42B9-6A0C-3D1DAB4C6B50}"/>
              </a:ext>
            </a:extLst>
          </p:cNvPr>
          <p:cNvSpPr txBox="1">
            <a:spLocks/>
          </p:cNvSpPr>
          <p:nvPr/>
        </p:nvSpPr>
        <p:spPr>
          <a:xfrm>
            <a:off x="7921810" y="2585258"/>
            <a:ext cx="3807447" cy="374072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1200"/>
              </a:spcBef>
              <a:buClr>
                <a:schemeClr val="accent1"/>
              </a:buClr>
              <a:buSzPct val="120000"/>
              <a:buFont typeface="System Font Regular"/>
              <a:buChar char="⎼"/>
              <a:defRPr sz="16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gn="l" defTabSz="914400" rtl="0" eaLnBrk="1" latinLnBrk="0" hangingPunct="1">
              <a:lnSpc>
                <a:spcPct val="100000"/>
              </a:lnSpc>
              <a:spcBef>
                <a:spcPts val="1200"/>
              </a:spcBef>
              <a:buClr>
                <a:schemeClr val="accent1"/>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gn="l" defTabSz="914400" rtl="0" eaLnBrk="1" latinLnBrk="0" hangingPunct="1">
              <a:lnSpc>
                <a:spcPct val="100000"/>
              </a:lnSpc>
              <a:spcBef>
                <a:spcPts val="1200"/>
              </a:spcBef>
              <a:buClr>
                <a:schemeClr val="accent2">
                  <a:lumMod val="40000"/>
                  <a:lumOff val="60000"/>
                </a:schemeClr>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Aft>
                <a:spcPts val="800"/>
              </a:spcAft>
              <a:buNone/>
            </a:pPr>
            <a:r>
              <a:rPr lang="nb-NO" sz="1200" dirty="0">
                <a:solidFill>
                  <a:srgbClr val="595959"/>
                </a:solidFill>
                <a:latin typeface="Cambria" panose="02040503050406030204" pitchFamily="18" charset="0"/>
                <a:ea typeface="Times New Roman" panose="02020603050405020304" pitchFamily="18" charset="0"/>
              </a:rPr>
              <a:t> </a:t>
            </a:r>
            <a:r>
              <a:rPr lang="nb-NO" sz="1300" dirty="0">
                <a:solidFill>
                  <a:srgbClr val="595959"/>
                </a:solidFill>
                <a:latin typeface="Cambria" panose="02040503050406030204" pitchFamily="18" charset="0"/>
              </a:rPr>
              <a:t>Hvordan rekruttere i ulike miljøer:</a:t>
            </a:r>
          </a:p>
          <a:p>
            <a:pPr lvl="0">
              <a:lnSpc>
                <a:spcPct val="115000"/>
              </a:lnSpc>
              <a:buFont typeface="Wingdings" pitchFamily="2" charset="2"/>
              <a:buChar char="Ø"/>
            </a:pPr>
            <a:r>
              <a:rPr lang="nb-NO" sz="1300" dirty="0">
                <a:solidFill>
                  <a:srgbClr val="595959"/>
                </a:solidFill>
                <a:latin typeface="Cambria" panose="02040503050406030204" pitchFamily="18" charset="0"/>
              </a:rPr>
              <a:t>Bygg kompetanse om de aktuelle miljøene, enten det er det skeive miljøet, et minoritetsmiljø eller miljøer med ulik religiøs orientering. Bruke </a:t>
            </a:r>
            <a:r>
              <a:rPr lang="nb-NO" sz="1300" dirty="0" err="1">
                <a:solidFill>
                  <a:srgbClr val="595959"/>
                </a:solidFill>
                <a:latin typeface="Cambria" panose="02040503050406030204" pitchFamily="18" charset="0"/>
              </a:rPr>
              <a:t>kulturtolk</a:t>
            </a:r>
            <a:r>
              <a:rPr lang="nb-NO" sz="1300" dirty="0">
                <a:solidFill>
                  <a:srgbClr val="595959"/>
                </a:solidFill>
                <a:latin typeface="Cambria" panose="02040503050406030204" pitchFamily="18" charset="0"/>
              </a:rPr>
              <a:t> eller jobb målrettet med å rekruttere ansatte inn i tjenesten med ulik kulturell bakgrunn slik at tjenesten i større grad selv besitter denne kompetansen.</a:t>
            </a:r>
          </a:p>
          <a:p>
            <a:pPr lvl="0">
              <a:lnSpc>
                <a:spcPct val="115000"/>
              </a:lnSpc>
              <a:buFont typeface="Wingdings" pitchFamily="2" charset="2"/>
              <a:buChar char="Ø"/>
            </a:pPr>
            <a:r>
              <a:rPr lang="nb-NO" sz="1300" dirty="0">
                <a:solidFill>
                  <a:srgbClr val="595959"/>
                </a:solidFill>
                <a:latin typeface="Cambria" panose="02040503050406030204" pitchFamily="18" charset="0"/>
              </a:rPr>
              <a:t>Samarbeid med skolene og barnehagene, </a:t>
            </a:r>
            <a:r>
              <a:rPr lang="nb-NO" sz="1300" dirty="0" err="1">
                <a:solidFill>
                  <a:srgbClr val="595959"/>
                </a:solidFill>
                <a:latin typeface="Cambria" panose="02040503050406030204" pitchFamily="18" charset="0"/>
              </a:rPr>
              <a:t>flyktningtjenesten</a:t>
            </a:r>
            <a:r>
              <a:rPr lang="nb-NO" sz="1300" dirty="0">
                <a:solidFill>
                  <a:srgbClr val="595959"/>
                </a:solidFill>
                <a:latin typeface="Cambria" panose="02040503050406030204" pitchFamily="18" charset="0"/>
              </a:rPr>
              <a:t>, NAV, og frivilligsentralen. Disse kan sitte med oversikt over personer som kan være aktuelle som fosterhjem. </a:t>
            </a:r>
          </a:p>
          <a:p>
            <a:pPr lvl="0">
              <a:lnSpc>
                <a:spcPct val="115000"/>
              </a:lnSpc>
              <a:spcAft>
                <a:spcPts val="800"/>
              </a:spcAft>
              <a:buFont typeface="Wingdings" pitchFamily="2" charset="2"/>
              <a:buChar char="Ø"/>
            </a:pPr>
            <a:r>
              <a:rPr lang="nb-NO" sz="1300" dirty="0">
                <a:solidFill>
                  <a:srgbClr val="595959"/>
                </a:solidFill>
                <a:latin typeface="Cambria" panose="02040503050406030204" pitchFamily="18" charset="0"/>
              </a:rPr>
              <a:t>Gjennomfør samarbeidsmøter for å koble på de aktuelle tjenestene som kan som kan ha kjennskap til personer som er egnet for oppdraget.</a:t>
            </a:r>
          </a:p>
          <a:p>
            <a:pPr>
              <a:buFont typeface="+mj-lt"/>
              <a:buAutoNum type="alphaLcParenR"/>
            </a:pPr>
            <a:endParaRPr lang="nb-NO" sz="1200" dirty="0">
              <a:solidFill>
                <a:srgbClr val="595959"/>
              </a:solidFill>
              <a:latin typeface="Cambria" panose="02040503050406030204" pitchFamily="18" charset="0"/>
              <a:ea typeface="+mn-ea"/>
              <a:cs typeface="+mn-cs"/>
            </a:endParaRPr>
          </a:p>
          <a:p>
            <a:pPr marL="0" indent="0">
              <a:buFont typeface="System Font Regular"/>
              <a:buNone/>
            </a:pPr>
            <a:endParaRPr lang="nb-NO" sz="1200" kern="100" dirty="0">
              <a:latin typeface="Cambria" panose="02040503050406030204" pitchFamily="18" charset="0"/>
              <a:ea typeface="Aptos" panose="020B0004020202020204" pitchFamily="34" charset="0"/>
              <a:cs typeface="Times New Roman" panose="02020603050405020304" pitchFamily="18" charset="0"/>
            </a:endParaRPr>
          </a:p>
          <a:p>
            <a:pPr marL="0" indent="0">
              <a:buFont typeface="System Font Regular"/>
              <a:buNone/>
            </a:pPr>
            <a:endParaRPr lang="nb-NO" sz="1200" dirty="0">
              <a:latin typeface="Cambria" panose="02040503050406030204" pitchFamily="18" charset="0"/>
              <a:ea typeface="Calibri" panose="020F0502020204030204" pitchFamily="34" charset="0"/>
              <a:cs typeface="Times New Roman" panose="02020603050405020304" pitchFamily="18" charset="0"/>
            </a:endParaRPr>
          </a:p>
          <a:p>
            <a:pPr marL="0" indent="0">
              <a:buFont typeface="System Font Regular"/>
              <a:buNone/>
            </a:pPr>
            <a:endParaRPr lang="nb-NO" sz="1200" kern="100" dirty="0">
              <a:latin typeface="Cambria" panose="02040503050406030204" pitchFamily="18" charset="0"/>
              <a:ea typeface="Aptos" panose="020B0004020202020204" pitchFamily="34" charset="0"/>
              <a:cs typeface="Times New Roman" panose="02020603050405020304" pitchFamily="18" charset="0"/>
            </a:endParaRPr>
          </a:p>
        </p:txBody>
      </p:sp>
      <p:sp>
        <p:nvSpPr>
          <p:cNvPr id="9" name="Tittel 2">
            <a:extLst>
              <a:ext uri="{FF2B5EF4-FFF2-40B4-BE49-F238E27FC236}">
                <a16:creationId xmlns:a16="http://schemas.microsoft.com/office/drawing/2014/main" id="{A5147254-FC29-DE65-C11A-D9DFACFA3A63}"/>
              </a:ext>
            </a:extLst>
          </p:cNvPr>
          <p:cNvSpPr txBox="1">
            <a:spLocks/>
          </p:cNvSpPr>
          <p:nvPr/>
        </p:nvSpPr>
        <p:spPr>
          <a:xfrm>
            <a:off x="2232478" y="299399"/>
            <a:ext cx="7727043" cy="106829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nb-NO" sz="1600" kern="100" dirty="0">
                <a:solidFill>
                  <a:srgbClr val="00B0F0"/>
                </a:solidFill>
                <a:cs typeface="Times New Roman" panose="02020603050405020304" pitchFamily="18" charset="0"/>
              </a:rPr>
              <a:t>2) Fortsettelse</a:t>
            </a:r>
            <a:r>
              <a:rPr lang="nb-NO" sz="1600" i="1" kern="100" dirty="0">
                <a:solidFill>
                  <a:srgbClr val="00B0F0"/>
                </a:solidFill>
                <a:cs typeface="Times New Roman" panose="02020603050405020304" pitchFamily="18" charset="0"/>
              </a:rPr>
              <a:t> </a:t>
            </a:r>
            <a:r>
              <a:rPr lang="nb-NO" sz="1600" i="1" dirty="0">
                <a:solidFill>
                  <a:srgbClr val="00B0F0"/>
                </a:solidFill>
                <a:latin typeface="Arial" panose="020B0604020202020204" pitchFamily="34" charset="0"/>
              </a:rPr>
              <a:t>Let i nettverk og på steder de kanskje er </a:t>
            </a:r>
            <a:endParaRPr lang="nb-NO" sz="1600" i="1" kern="100" dirty="0">
              <a:solidFill>
                <a:srgbClr val="00B0F0"/>
              </a:solidFill>
              <a:cs typeface="Times New Roman" panose="02020603050405020304" pitchFamily="18" charset="0"/>
            </a:endParaRPr>
          </a:p>
        </p:txBody>
      </p:sp>
      <p:pic>
        <p:nvPicPr>
          <p:cNvPr id="11" name="Bilde 10" descr="Et bilde som inneholder sketch, tegning, kunst, illustrasjon&#10;&#10;KI-generert innhold kan være feil.">
            <a:extLst>
              <a:ext uri="{FF2B5EF4-FFF2-40B4-BE49-F238E27FC236}">
                <a16:creationId xmlns:a16="http://schemas.microsoft.com/office/drawing/2014/main" id="{D85500E5-C5D3-9A4F-FBE9-EA91FECFB70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0405" y="2383266"/>
            <a:ext cx="2830386" cy="2678927"/>
          </a:xfrm>
          <a:prstGeom prst="rect">
            <a:avLst/>
          </a:prstGeom>
        </p:spPr>
      </p:pic>
      <p:pic>
        <p:nvPicPr>
          <p:cNvPr id="13" name="Bilde 12" descr="Et bilde som inneholder sketch, tegning, tegnefilm, illustrasjon&#10;&#10;KI-generert innhold kan være feil.">
            <a:extLst>
              <a:ext uri="{FF2B5EF4-FFF2-40B4-BE49-F238E27FC236}">
                <a16:creationId xmlns:a16="http://schemas.microsoft.com/office/drawing/2014/main" id="{05ACE008-B445-2AAA-3C64-063F1C9AA80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018614" y="4163829"/>
            <a:ext cx="1286400" cy="2464091"/>
          </a:xfrm>
          <a:prstGeom prst="rect">
            <a:avLst/>
          </a:prstGeom>
        </p:spPr>
      </p:pic>
    </p:spTree>
    <p:extLst>
      <p:ext uri="{BB962C8B-B14F-4D97-AF65-F5344CB8AC3E}">
        <p14:creationId xmlns:p14="http://schemas.microsoft.com/office/powerpoint/2010/main" val="3246306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0FAB7-4DC8-9B2D-7529-12ECCB473F26}"/>
            </a:ext>
          </a:extLst>
        </p:cNvPr>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8EF8A6DB-72FF-179A-B448-97792796AFED}"/>
              </a:ext>
            </a:extLst>
          </p:cNvPr>
          <p:cNvSpPr>
            <a:spLocks noGrp="1"/>
          </p:cNvSpPr>
          <p:nvPr>
            <p:ph type="pic" sz="quarter" idx="10"/>
          </p:nvPr>
        </p:nvSpPr>
        <p:spPr>
          <a:xfrm>
            <a:off x="0" y="20636"/>
            <a:ext cx="1768642" cy="6816728"/>
          </a:xfrm>
        </p:spPr>
        <p:txBody>
          <a:bodyPr/>
          <a:lstStyle/>
          <a:p>
            <a:endParaRPr lang="nb-NO" dirty="0"/>
          </a:p>
          <a:p>
            <a:endParaRPr lang="nb-NO" dirty="0"/>
          </a:p>
          <a:p>
            <a:pPr marL="0" indent="0">
              <a:buNone/>
            </a:pPr>
            <a:endParaRPr lang="nb-NO" dirty="0"/>
          </a:p>
          <a:p>
            <a:pPr marL="0" indent="0">
              <a:buNone/>
            </a:pPr>
            <a:r>
              <a:rPr lang="nb-NO" b="1" dirty="0"/>
              <a:t>        </a:t>
            </a:r>
          </a:p>
        </p:txBody>
      </p:sp>
      <p:sp>
        <p:nvSpPr>
          <p:cNvPr id="3" name="Tittel 2">
            <a:extLst>
              <a:ext uri="{FF2B5EF4-FFF2-40B4-BE49-F238E27FC236}">
                <a16:creationId xmlns:a16="http://schemas.microsoft.com/office/drawing/2014/main" id="{0977AE03-CA2C-6198-C8A3-13E9365824C6}"/>
              </a:ext>
            </a:extLst>
          </p:cNvPr>
          <p:cNvSpPr>
            <a:spLocks noGrp="1"/>
          </p:cNvSpPr>
          <p:nvPr>
            <p:ph type="title"/>
          </p:nvPr>
        </p:nvSpPr>
        <p:spPr>
          <a:xfrm>
            <a:off x="2232478" y="299399"/>
            <a:ext cx="7727043" cy="1068298"/>
          </a:xfrm>
        </p:spPr>
        <p:txBody>
          <a:bodyPr>
            <a:normAutofit/>
          </a:bodyPr>
          <a:lstStyle/>
          <a:p>
            <a:pPr algn="l"/>
            <a:r>
              <a:rPr lang="nb-NO" sz="2800" b="1" kern="100" dirty="0">
                <a:solidFill>
                  <a:srgbClr val="00B0F0"/>
                </a:solidFill>
                <a:cs typeface="Times New Roman" panose="02020603050405020304" pitchFamily="18" charset="0"/>
              </a:rPr>
              <a:t>D - Hvordan får dere de rette fosterforeldrene?</a:t>
            </a:r>
            <a:br>
              <a:rPr lang="nb-NO" sz="2800" b="1" kern="100" dirty="0">
                <a:solidFill>
                  <a:srgbClr val="00B0F0"/>
                </a:solidFill>
                <a:cs typeface="Times New Roman" panose="02020603050405020304" pitchFamily="18" charset="0"/>
              </a:rPr>
            </a:br>
            <a:r>
              <a:rPr lang="nb-NO" sz="1800" b="1" kern="1200" dirty="0">
                <a:solidFill>
                  <a:srgbClr val="595959"/>
                </a:solidFill>
                <a:effectLst/>
                <a:latin typeface="Arial" panose="020B0604020202020204" pitchFamily="34" charset="0"/>
                <a:ea typeface="+mj-ea"/>
                <a:cs typeface="+mj-cs"/>
              </a:rPr>
              <a:t>	</a:t>
            </a:r>
            <a:r>
              <a:rPr lang="nb-NO" sz="1800" i="1" dirty="0">
                <a:solidFill>
                  <a:srgbClr val="00B0F0"/>
                </a:solidFill>
                <a:latin typeface="Arial" panose="020B0604020202020204" pitchFamily="34" charset="0"/>
              </a:rPr>
              <a:t>1) Motiver!</a:t>
            </a:r>
          </a:p>
        </p:txBody>
      </p:sp>
      <p:sp>
        <p:nvSpPr>
          <p:cNvPr id="4" name="Plassholder for tekst 3">
            <a:extLst>
              <a:ext uri="{FF2B5EF4-FFF2-40B4-BE49-F238E27FC236}">
                <a16:creationId xmlns:a16="http://schemas.microsoft.com/office/drawing/2014/main" id="{8B6CDA9C-2414-4540-7999-D4A8E2C5F924}"/>
              </a:ext>
            </a:extLst>
          </p:cNvPr>
          <p:cNvSpPr>
            <a:spLocks noGrp="1"/>
          </p:cNvSpPr>
          <p:nvPr>
            <p:ph type="body" sz="quarter" idx="11"/>
          </p:nvPr>
        </p:nvSpPr>
        <p:spPr>
          <a:xfrm>
            <a:off x="2232478" y="1405183"/>
            <a:ext cx="8786298" cy="2271271"/>
          </a:xfrm>
        </p:spPr>
        <p:txBody>
          <a:bodyPr>
            <a:normAutofit/>
          </a:bodyPr>
          <a:lstStyle/>
          <a:p>
            <a:pPr marL="0" indent="0">
              <a:lnSpc>
                <a:spcPct val="130000"/>
              </a:lnSpc>
              <a:buNone/>
            </a:pPr>
            <a:r>
              <a:rPr lang="nb-NO" sz="1200" i="1" dirty="0">
                <a:solidFill>
                  <a:srgbClr val="595959"/>
                </a:solidFill>
                <a:latin typeface="Cambria" panose="02040503050406030204" pitchFamily="18" charset="0"/>
                <a:ea typeface="+mn-ea"/>
                <a:cs typeface="+mn-cs"/>
              </a:rPr>
              <a:t>De færreste blir fosterforeldre via en annonse. Kanskje vekker et oppslag i avisen eller en reklame den første nysgjerrigheten, men avgjørelsen tas etter å ha snakket med noen som virker troverdige (helst noen du kjenner litt fra før, eller i hvert fall noen som inngir tillit). Med mindre dere har flaks, finner dere fosterforeldrene kun etter systematisk og hardt arbeid. Og ved engasjement og gode informative argumenter. Dette krever fremoverlente medarbeidere med god kjennskap til hva vi forsøker å få til for barna. </a:t>
            </a:r>
          </a:p>
          <a:p>
            <a:pPr marL="0" indent="0">
              <a:lnSpc>
                <a:spcPct val="130000"/>
              </a:lnSpc>
              <a:buNone/>
            </a:pPr>
            <a:r>
              <a:rPr lang="nb-NO" sz="1200" dirty="0">
                <a:solidFill>
                  <a:srgbClr val="595959"/>
                </a:solidFill>
                <a:latin typeface="Cambria" panose="02040503050406030204" pitchFamily="18" charset="0"/>
                <a:ea typeface="+mn-ea"/>
                <a:cs typeface="+mn-cs"/>
              </a:rPr>
              <a:t>Å bli fosterforeldre er å starte et nytt liv. Det er viktig at potensielle fosterforeldre har tenkt grundig igjennom hva det betyr for dem, hva de må stå i – både som er positivt og hvilke utfordringer de vil møte. Dersom de ikke er bevisst på forhånd hva de går inn i, er sjansen større for at den nye familien ikke får det til, med brudd som resultat. Barna trenger stabilitet, derfor må vi gjøre alt vi kan for å skape hjem og familier som varer.</a:t>
            </a:r>
          </a:p>
          <a:p>
            <a:pPr>
              <a:buNone/>
            </a:pPr>
            <a:endParaRPr lang="nb-NO" sz="1200" dirty="0">
              <a:solidFill>
                <a:srgbClr val="595959"/>
              </a:solidFill>
              <a:latin typeface="Cambria" panose="02040503050406030204" pitchFamily="18" charset="0"/>
              <a:ea typeface="+mn-ea"/>
              <a:cs typeface="+mn-cs"/>
            </a:endParaRPr>
          </a:p>
          <a:p>
            <a:pPr>
              <a:buFont typeface="+mj-lt"/>
              <a:buAutoNum type="alphaLcParenR"/>
            </a:pPr>
            <a:endParaRPr lang="nb-NO" sz="1200" dirty="0">
              <a:solidFill>
                <a:srgbClr val="595959"/>
              </a:solidFill>
              <a:latin typeface="Cambria" panose="02040503050406030204" pitchFamily="18" charset="0"/>
              <a:ea typeface="+mn-ea"/>
              <a:cs typeface="+mn-cs"/>
            </a:endParaRPr>
          </a:p>
          <a:p>
            <a:pPr marL="0" indent="0">
              <a:buNone/>
            </a:pPr>
            <a:endParaRPr lang="nb-NO" sz="1200" kern="100" dirty="0">
              <a:effectLst/>
              <a:latin typeface="Cambria" panose="02040503050406030204" pitchFamily="18" charset="0"/>
              <a:ea typeface="Aptos" panose="020B0004020202020204" pitchFamily="34" charset="0"/>
              <a:cs typeface="Times New Roman" panose="02020603050405020304" pitchFamily="18" charset="0"/>
            </a:endParaRPr>
          </a:p>
          <a:p>
            <a:pPr marL="0" indent="0">
              <a:buNone/>
            </a:pPr>
            <a:endParaRPr lang="nb-NO" sz="1200" dirty="0">
              <a:effectLst/>
              <a:latin typeface="Cambria" panose="02040503050406030204" pitchFamily="18" charset="0"/>
              <a:ea typeface="Calibri" panose="020F0502020204030204" pitchFamily="34" charset="0"/>
              <a:cs typeface="Times New Roman" panose="02020603050405020304" pitchFamily="18" charset="0"/>
            </a:endParaRPr>
          </a:p>
          <a:p>
            <a:pPr marL="0" indent="0">
              <a:buNone/>
            </a:pPr>
            <a:endParaRPr lang="nb-NO" sz="1200" kern="100" dirty="0">
              <a:effectLst/>
              <a:latin typeface="Cambria" panose="02040503050406030204" pitchFamily="18" charset="0"/>
              <a:ea typeface="Aptos" panose="020B0004020202020204" pitchFamily="34" charset="0"/>
              <a:cs typeface="Times New Roman" panose="02020603050405020304" pitchFamily="18" charset="0"/>
            </a:endParaRPr>
          </a:p>
        </p:txBody>
      </p:sp>
      <p:sp>
        <p:nvSpPr>
          <p:cNvPr id="5" name="Plassholder for tekst 3">
            <a:extLst>
              <a:ext uri="{FF2B5EF4-FFF2-40B4-BE49-F238E27FC236}">
                <a16:creationId xmlns:a16="http://schemas.microsoft.com/office/drawing/2014/main" id="{DD29B4FD-B9BD-C72F-F52E-8AB4F80D0029}"/>
              </a:ext>
            </a:extLst>
          </p:cNvPr>
          <p:cNvSpPr txBox="1">
            <a:spLocks/>
          </p:cNvSpPr>
          <p:nvPr/>
        </p:nvSpPr>
        <p:spPr>
          <a:xfrm>
            <a:off x="6004872" y="3676454"/>
            <a:ext cx="5665511" cy="302600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200"/>
              </a:spcBef>
              <a:buClr>
                <a:schemeClr val="accent1"/>
              </a:buClr>
              <a:buSzPct val="120000"/>
              <a:buFont typeface="System Font Regular"/>
              <a:buChar char="⎼"/>
              <a:defRPr sz="16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gn="l" defTabSz="914400" rtl="0" eaLnBrk="1" latinLnBrk="0" hangingPunct="1">
              <a:lnSpc>
                <a:spcPct val="100000"/>
              </a:lnSpc>
              <a:spcBef>
                <a:spcPts val="1200"/>
              </a:spcBef>
              <a:buClr>
                <a:schemeClr val="accent1"/>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gn="l" defTabSz="914400" rtl="0" eaLnBrk="1" latinLnBrk="0" hangingPunct="1">
              <a:lnSpc>
                <a:spcPct val="100000"/>
              </a:lnSpc>
              <a:spcBef>
                <a:spcPts val="1200"/>
              </a:spcBef>
              <a:buClr>
                <a:schemeClr val="accent2">
                  <a:lumMod val="40000"/>
                  <a:lumOff val="60000"/>
                </a:schemeClr>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15000"/>
              </a:lnSpc>
              <a:buFont typeface="Wingdings" pitchFamily="2" charset="2"/>
              <a:buChar char="Ø"/>
            </a:pPr>
            <a:r>
              <a:rPr lang="nb-NO" sz="1200" dirty="0">
                <a:solidFill>
                  <a:srgbClr val="595959"/>
                </a:solidFill>
                <a:latin typeface="Cambria" panose="02040503050406030204" pitchFamily="18" charset="0"/>
                <a:ea typeface="+mn-ea"/>
                <a:cs typeface="+mn-cs"/>
              </a:rPr>
              <a:t> Vi må ha orden i budskapene, og vi må ha svarene klare på alt potensielle fosterforeldre vil lure på. </a:t>
            </a:r>
          </a:p>
          <a:p>
            <a:pPr lvl="0">
              <a:lnSpc>
                <a:spcPct val="115000"/>
              </a:lnSpc>
              <a:buFont typeface="Wingdings" pitchFamily="2" charset="2"/>
              <a:buChar char="Ø"/>
            </a:pPr>
            <a:r>
              <a:rPr lang="nb-NO" sz="1200" dirty="0">
                <a:solidFill>
                  <a:srgbClr val="595959"/>
                </a:solidFill>
                <a:latin typeface="Cambria" panose="02040503050406030204" pitchFamily="18" charset="0"/>
                <a:ea typeface="+mn-ea"/>
                <a:cs typeface="+mn-cs"/>
              </a:rPr>
              <a:t>Det er også kjekt om den som skal være tettest på hjemmet, har mulighet til å være med i rekrutteringen. Personkjemi er viktig, og det er tross alt dem de skal ha tettest på seg i det daglige.</a:t>
            </a:r>
          </a:p>
          <a:p>
            <a:pPr lvl="0">
              <a:lnSpc>
                <a:spcPct val="115000"/>
              </a:lnSpc>
              <a:buFont typeface="Wingdings" pitchFamily="2" charset="2"/>
              <a:buChar char="Ø"/>
            </a:pPr>
            <a:r>
              <a:rPr lang="nb-NO" sz="1200" dirty="0">
                <a:solidFill>
                  <a:srgbClr val="595959"/>
                </a:solidFill>
                <a:latin typeface="Cambria" panose="02040503050406030204" pitchFamily="18" charset="0"/>
                <a:ea typeface="+mn-ea"/>
                <a:cs typeface="+mn-cs"/>
              </a:rPr>
              <a:t>Trening er lurt! Tren på budskap, på argumentasjon og på fremføring. Slik blir man tryggere og bedre formidlere.</a:t>
            </a:r>
          </a:p>
          <a:p>
            <a:pPr lvl="0">
              <a:lnSpc>
                <a:spcPct val="115000"/>
              </a:lnSpc>
              <a:buFont typeface="Wingdings" pitchFamily="2" charset="2"/>
              <a:buChar char="Ø"/>
            </a:pPr>
            <a:r>
              <a:rPr lang="nb-NO" sz="1200" dirty="0">
                <a:solidFill>
                  <a:srgbClr val="595959"/>
                </a:solidFill>
                <a:latin typeface="Cambria" panose="02040503050406030204" pitchFamily="18" charset="0"/>
                <a:ea typeface="+mn-ea"/>
                <a:cs typeface="+mn-cs"/>
              </a:rPr>
              <a:t>Etablere et «frivilligteam» som kan bidra til å sluse inn folk som kan være aktuelle for videre kartlegging. Pensjonerte ansatte fra barnevernstjenesten eller andre omsorgsyrker i kommunen kan f.eks. være deres gode ambassadører!</a:t>
            </a:r>
          </a:p>
          <a:p>
            <a:pPr marL="0" indent="0">
              <a:buFont typeface="System Font Regular"/>
              <a:buNone/>
            </a:pPr>
            <a:endParaRPr lang="nb-NO" sz="1200" kern="100" dirty="0">
              <a:latin typeface="Cambria" panose="02040503050406030204" pitchFamily="18" charset="0"/>
              <a:ea typeface="Aptos" panose="020B0004020202020204" pitchFamily="34" charset="0"/>
              <a:cs typeface="Times New Roman" panose="02020603050405020304" pitchFamily="18" charset="0"/>
            </a:endParaRPr>
          </a:p>
        </p:txBody>
      </p:sp>
      <p:sp>
        <p:nvSpPr>
          <p:cNvPr id="6" name="Plassholder for tekst 3">
            <a:extLst>
              <a:ext uri="{FF2B5EF4-FFF2-40B4-BE49-F238E27FC236}">
                <a16:creationId xmlns:a16="http://schemas.microsoft.com/office/drawing/2014/main" id="{069DEA62-63F1-4726-DEB8-9A60C871461A}"/>
              </a:ext>
            </a:extLst>
          </p:cNvPr>
          <p:cNvSpPr txBox="1">
            <a:spLocks/>
          </p:cNvSpPr>
          <p:nvPr/>
        </p:nvSpPr>
        <p:spPr>
          <a:xfrm>
            <a:off x="2232478" y="3713940"/>
            <a:ext cx="3467596" cy="360987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200"/>
              </a:spcBef>
              <a:buClr>
                <a:schemeClr val="accent1"/>
              </a:buClr>
              <a:buSzPct val="120000"/>
              <a:buFont typeface="System Font Regular"/>
              <a:buChar char="⎼"/>
              <a:defRPr sz="16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gn="l" defTabSz="914400" rtl="0" eaLnBrk="1" latinLnBrk="0" hangingPunct="1">
              <a:lnSpc>
                <a:spcPct val="100000"/>
              </a:lnSpc>
              <a:spcBef>
                <a:spcPts val="1200"/>
              </a:spcBef>
              <a:buClr>
                <a:schemeClr val="accent1"/>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gn="l" defTabSz="914400" rtl="0" eaLnBrk="1" latinLnBrk="0" hangingPunct="1">
              <a:lnSpc>
                <a:spcPct val="100000"/>
              </a:lnSpc>
              <a:spcBef>
                <a:spcPts val="1200"/>
              </a:spcBef>
              <a:buClr>
                <a:schemeClr val="accent2">
                  <a:lumMod val="40000"/>
                  <a:lumOff val="60000"/>
                </a:schemeClr>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15000"/>
              </a:lnSpc>
              <a:buFont typeface="Wingdings" pitchFamily="2" charset="2"/>
              <a:buChar char="Ø"/>
            </a:pPr>
            <a:r>
              <a:rPr lang="nb-NO" sz="1200" dirty="0">
                <a:solidFill>
                  <a:srgbClr val="595959"/>
                </a:solidFill>
                <a:latin typeface="Cambria" panose="02040503050406030204" pitchFamily="18" charset="0"/>
                <a:ea typeface="+mn-ea"/>
                <a:cs typeface="+mn-cs"/>
              </a:rPr>
              <a:t>Fosterforeldrene skal gjennom god og grundig informasjon motiveres til å gå inn i et nytt liv. Det er en stor beslutning vi vil de skal ta, og det er viktig at de har informasjonen de trenger for å ta avgjørelsen. </a:t>
            </a:r>
          </a:p>
          <a:p>
            <a:pPr lvl="0">
              <a:lnSpc>
                <a:spcPct val="115000"/>
              </a:lnSpc>
              <a:buFont typeface="Wingdings" pitchFamily="2" charset="2"/>
              <a:buChar char="Ø"/>
            </a:pPr>
            <a:r>
              <a:rPr lang="nb-NO" sz="1200" dirty="0">
                <a:solidFill>
                  <a:srgbClr val="595959"/>
                </a:solidFill>
                <a:latin typeface="Cambria" panose="02040503050406030204" pitchFamily="18" charset="0"/>
                <a:ea typeface="+mn-ea"/>
                <a:cs typeface="+mn-cs"/>
              </a:rPr>
              <a:t>Da kreves det at vi er fremoverlente, at vi viser tydelig at vi mener dette er viktig og at vi har tro på prosjektet.</a:t>
            </a:r>
          </a:p>
          <a:p>
            <a:pPr>
              <a:buFont typeface="Wingdings" pitchFamily="2" charset="2"/>
              <a:buChar char="Ø"/>
            </a:pPr>
            <a:endParaRPr lang="nb-NO" sz="1200" dirty="0">
              <a:solidFill>
                <a:srgbClr val="595959"/>
              </a:solidFill>
              <a:latin typeface="Cambria" panose="02040503050406030204" pitchFamily="18" charset="0"/>
              <a:ea typeface="+mn-ea"/>
              <a:cs typeface="+mn-cs"/>
            </a:endParaRPr>
          </a:p>
          <a:p>
            <a:pPr>
              <a:buFont typeface="Wingdings" pitchFamily="2" charset="2"/>
              <a:buChar char="Ø"/>
            </a:pPr>
            <a:endParaRPr lang="nb-NO" sz="1200" dirty="0">
              <a:solidFill>
                <a:srgbClr val="595959"/>
              </a:solidFill>
              <a:latin typeface="Cambria" panose="02040503050406030204" pitchFamily="18" charset="0"/>
              <a:ea typeface="+mn-ea"/>
              <a:cs typeface="+mn-cs"/>
            </a:endParaRPr>
          </a:p>
          <a:p>
            <a:pPr>
              <a:buFont typeface="Wingdings" pitchFamily="2" charset="2"/>
              <a:buChar char="Ø"/>
            </a:pPr>
            <a:endParaRPr lang="nb-NO" sz="1200" kern="100" dirty="0">
              <a:latin typeface="Cambria" panose="02040503050406030204" pitchFamily="18" charset="0"/>
              <a:ea typeface="Aptos" panose="020B0004020202020204" pitchFamily="34" charset="0"/>
              <a:cs typeface="Times New Roman" panose="02020603050405020304" pitchFamily="18" charset="0"/>
            </a:endParaRPr>
          </a:p>
          <a:p>
            <a:pPr>
              <a:buFont typeface="Wingdings" pitchFamily="2" charset="2"/>
              <a:buChar char="Ø"/>
            </a:pPr>
            <a:endParaRPr lang="nb-NO" sz="1200" dirty="0">
              <a:latin typeface="Cambria" panose="02040503050406030204" pitchFamily="18" charset="0"/>
              <a:ea typeface="Calibri" panose="020F0502020204030204" pitchFamily="34" charset="0"/>
              <a:cs typeface="Times New Roman" panose="02020603050405020304" pitchFamily="18" charset="0"/>
            </a:endParaRPr>
          </a:p>
          <a:p>
            <a:pPr>
              <a:buFont typeface="Wingdings" pitchFamily="2" charset="2"/>
              <a:buChar char="Ø"/>
            </a:pPr>
            <a:endParaRPr lang="nb-NO" sz="1200" kern="100" dirty="0">
              <a:latin typeface="Cambria" panose="02040503050406030204" pitchFamily="18" charset="0"/>
              <a:ea typeface="Aptos" panose="020B0004020202020204" pitchFamily="34" charset="0"/>
              <a:cs typeface="Times New Roman" panose="02020603050405020304" pitchFamily="18" charset="0"/>
            </a:endParaRPr>
          </a:p>
        </p:txBody>
      </p:sp>
      <p:pic>
        <p:nvPicPr>
          <p:cNvPr id="10" name="Bilde 9" descr="Et bilde som inneholder sketch, tegning, illustrasjon, tegnefilm&#10;&#10;KI-generert innhold kan være feil.">
            <a:extLst>
              <a:ext uri="{FF2B5EF4-FFF2-40B4-BE49-F238E27FC236}">
                <a16:creationId xmlns:a16="http://schemas.microsoft.com/office/drawing/2014/main" id="{1BE0A07B-F657-DDC9-2276-DAB24446FB1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284878" y="65521"/>
            <a:ext cx="2119403" cy="2604351"/>
          </a:xfrm>
          <a:prstGeom prst="rect">
            <a:avLst/>
          </a:prstGeom>
        </p:spPr>
      </p:pic>
      <p:pic>
        <p:nvPicPr>
          <p:cNvPr id="12" name="Bilde 11" descr="Et bilde som inneholder hatt, tegning, sketch, tallerken&#10;&#10;KI-generert innhold kan være feil.">
            <a:extLst>
              <a:ext uri="{FF2B5EF4-FFF2-40B4-BE49-F238E27FC236}">
                <a16:creationId xmlns:a16="http://schemas.microsoft.com/office/drawing/2014/main" id="{8A3D75AA-E950-BA27-34C3-52EB8B56975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32562" y="5737716"/>
            <a:ext cx="893582" cy="517470"/>
          </a:xfrm>
          <a:prstGeom prst="rect">
            <a:avLst/>
          </a:prstGeom>
        </p:spPr>
      </p:pic>
      <p:pic>
        <p:nvPicPr>
          <p:cNvPr id="13" name="Bilde 12" descr="Et bilde som inneholder sketch, sko, tegning, tegnefilm&#10;&#10;KI-generert innhold kan være feil.">
            <a:extLst>
              <a:ext uri="{FF2B5EF4-FFF2-40B4-BE49-F238E27FC236}">
                <a16:creationId xmlns:a16="http://schemas.microsoft.com/office/drawing/2014/main" id="{977BF7F9-4550-9ED3-F424-F1518F7E1B4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2268" y="1598417"/>
            <a:ext cx="2576715" cy="4501299"/>
          </a:xfrm>
          <a:prstGeom prst="rect">
            <a:avLst/>
          </a:prstGeom>
        </p:spPr>
      </p:pic>
    </p:spTree>
    <p:extLst>
      <p:ext uri="{BB962C8B-B14F-4D97-AF65-F5344CB8AC3E}">
        <p14:creationId xmlns:p14="http://schemas.microsoft.com/office/powerpoint/2010/main" val="4263605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E567F-E958-B1B4-0A8E-C98BAB9DD7EF}"/>
            </a:ext>
          </a:extLst>
        </p:cNvPr>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DFB2862D-A887-924C-0A62-F3AF204D67B1}"/>
              </a:ext>
            </a:extLst>
          </p:cNvPr>
          <p:cNvSpPr>
            <a:spLocks noGrp="1"/>
          </p:cNvSpPr>
          <p:nvPr>
            <p:ph type="pic" sz="quarter" idx="10"/>
          </p:nvPr>
        </p:nvSpPr>
        <p:spPr>
          <a:xfrm>
            <a:off x="0" y="20636"/>
            <a:ext cx="1768642" cy="6816728"/>
          </a:xfrm>
        </p:spPr>
        <p:txBody>
          <a:bodyPr/>
          <a:lstStyle/>
          <a:p>
            <a:endParaRPr lang="nb-NO" dirty="0"/>
          </a:p>
          <a:p>
            <a:endParaRPr lang="nb-NO" dirty="0"/>
          </a:p>
          <a:p>
            <a:pPr marL="0" indent="0">
              <a:buNone/>
            </a:pPr>
            <a:endParaRPr lang="nb-NO" dirty="0"/>
          </a:p>
          <a:p>
            <a:pPr marL="0" indent="0">
              <a:buNone/>
            </a:pPr>
            <a:r>
              <a:rPr lang="nb-NO" b="1" dirty="0"/>
              <a:t>        </a:t>
            </a:r>
          </a:p>
        </p:txBody>
      </p:sp>
      <p:sp>
        <p:nvSpPr>
          <p:cNvPr id="3" name="Tittel 2">
            <a:extLst>
              <a:ext uri="{FF2B5EF4-FFF2-40B4-BE49-F238E27FC236}">
                <a16:creationId xmlns:a16="http://schemas.microsoft.com/office/drawing/2014/main" id="{D99AD4DC-829F-2A3A-8969-64E0BDF214E4}"/>
              </a:ext>
            </a:extLst>
          </p:cNvPr>
          <p:cNvSpPr>
            <a:spLocks noGrp="1"/>
          </p:cNvSpPr>
          <p:nvPr>
            <p:ph type="title"/>
          </p:nvPr>
        </p:nvSpPr>
        <p:spPr>
          <a:xfrm>
            <a:off x="2232478" y="299399"/>
            <a:ext cx="7727043" cy="1068298"/>
          </a:xfrm>
        </p:spPr>
        <p:txBody>
          <a:bodyPr>
            <a:normAutofit/>
          </a:bodyPr>
          <a:lstStyle/>
          <a:p>
            <a:pPr algn="l"/>
            <a:r>
              <a:rPr lang="nb-NO" sz="2800" b="1" kern="100" dirty="0">
                <a:solidFill>
                  <a:srgbClr val="00B0F0"/>
                </a:solidFill>
                <a:cs typeface="Times New Roman" panose="02020603050405020304" pitchFamily="18" charset="0"/>
              </a:rPr>
              <a:t>D - Hvordan får dere de rette fosterforeldrene?</a:t>
            </a:r>
            <a:br>
              <a:rPr lang="nb-NO" sz="2800" b="1" kern="100" dirty="0">
                <a:solidFill>
                  <a:srgbClr val="00B0F0"/>
                </a:solidFill>
                <a:cs typeface="Times New Roman" panose="02020603050405020304" pitchFamily="18" charset="0"/>
              </a:rPr>
            </a:br>
            <a:r>
              <a:rPr lang="nb-NO" sz="1800" b="1" kern="1200" dirty="0">
                <a:solidFill>
                  <a:srgbClr val="595959"/>
                </a:solidFill>
                <a:effectLst/>
                <a:latin typeface="Arial" panose="020B0604020202020204" pitchFamily="34" charset="0"/>
                <a:ea typeface="+mj-ea"/>
                <a:cs typeface="+mj-cs"/>
              </a:rPr>
              <a:t>	</a:t>
            </a:r>
            <a:r>
              <a:rPr lang="nb-NO" sz="1800" i="1" dirty="0">
                <a:solidFill>
                  <a:srgbClr val="00B0F0"/>
                </a:solidFill>
                <a:latin typeface="Arial" panose="020B0604020202020204" pitchFamily="34" charset="0"/>
              </a:rPr>
              <a:t>2) Finn flere enn dere trenger </a:t>
            </a:r>
          </a:p>
        </p:txBody>
      </p:sp>
      <p:sp>
        <p:nvSpPr>
          <p:cNvPr id="4" name="Plassholder for tekst 3">
            <a:extLst>
              <a:ext uri="{FF2B5EF4-FFF2-40B4-BE49-F238E27FC236}">
                <a16:creationId xmlns:a16="http://schemas.microsoft.com/office/drawing/2014/main" id="{AA119A7A-1BE5-5B9E-BA8C-0102896774EB}"/>
              </a:ext>
            </a:extLst>
          </p:cNvPr>
          <p:cNvSpPr>
            <a:spLocks noGrp="1"/>
          </p:cNvSpPr>
          <p:nvPr>
            <p:ph type="body" sz="quarter" idx="11"/>
          </p:nvPr>
        </p:nvSpPr>
        <p:spPr>
          <a:xfrm>
            <a:off x="2232478" y="1405183"/>
            <a:ext cx="8786298" cy="1818784"/>
          </a:xfrm>
        </p:spPr>
        <p:txBody>
          <a:bodyPr>
            <a:normAutofit/>
          </a:bodyPr>
          <a:lstStyle/>
          <a:p>
            <a:pPr marL="0" indent="0">
              <a:buNone/>
            </a:pPr>
            <a:r>
              <a:rPr lang="nb-NO" sz="1200" i="1" dirty="0">
                <a:solidFill>
                  <a:srgbClr val="595959"/>
                </a:solidFill>
                <a:latin typeface="Cambria" panose="02040503050406030204" pitchFamily="18" charset="0"/>
                <a:ea typeface="+mn-ea"/>
                <a:cs typeface="+mn-cs"/>
              </a:rPr>
              <a:t>Det er viktig å sikre en god match mellom barn og fosterforeldrene. Dessuten er det avgjørende for barna at prosessen ikke tar for lang tid. </a:t>
            </a:r>
          </a:p>
          <a:p>
            <a:pPr marL="0" indent="0">
              <a:buNone/>
            </a:pPr>
            <a:r>
              <a:rPr lang="nb-NO" sz="1200" dirty="0">
                <a:solidFill>
                  <a:srgbClr val="595959"/>
                </a:solidFill>
                <a:latin typeface="Cambria" panose="02040503050406030204" pitchFamily="18" charset="0"/>
                <a:ea typeface="+mn-ea"/>
                <a:cs typeface="+mn-cs"/>
              </a:rPr>
              <a:t>Prosessen med å flytte fra sine foreldre er ofte opprivende, og for de fleste barn veldig vanskelig. Barna har behov for en stabil omsorgsbase. Det er derfor avgjørende at kommunen har rekruttert aktuelle fosterforeldre på forhånd, før barna skal inn i en omsorgsovertakelse. Og man må ha flere å velge mellom, for å sikre at barna kommer i familie med de rette fosterforeldrene for dem. Barnas perspektiv og meninger skal inkluderes i </a:t>
            </a:r>
            <a:r>
              <a:rPr lang="nb-NO" sz="1200" dirty="0" err="1">
                <a:solidFill>
                  <a:srgbClr val="595959"/>
                </a:solidFill>
                <a:latin typeface="Cambria" panose="02040503050406030204" pitchFamily="18" charset="0"/>
                <a:ea typeface="+mn-ea"/>
                <a:cs typeface="+mn-cs"/>
              </a:rPr>
              <a:t>matchingprosessen</a:t>
            </a:r>
            <a:r>
              <a:rPr lang="nb-NO" sz="1200" dirty="0">
                <a:solidFill>
                  <a:srgbClr val="595959"/>
                </a:solidFill>
                <a:latin typeface="Cambria" panose="02040503050406030204" pitchFamily="18" charset="0"/>
                <a:ea typeface="+mn-ea"/>
                <a:cs typeface="+mn-cs"/>
              </a:rPr>
              <a:t> og være en del av helhetsvurderingen når utvelgelse av fosterforeldre og matching mellom barn og fosterforeldre gjøres.</a:t>
            </a:r>
            <a:endParaRPr lang="nb-NO" sz="1200" kern="100" dirty="0">
              <a:effectLst/>
              <a:latin typeface="Cambria" panose="02040503050406030204" pitchFamily="18" charset="0"/>
              <a:ea typeface="Aptos" panose="020B0004020202020204" pitchFamily="34" charset="0"/>
              <a:cs typeface="Times New Roman" panose="02020603050405020304" pitchFamily="18" charset="0"/>
            </a:endParaRPr>
          </a:p>
          <a:p>
            <a:pPr marL="0" indent="0">
              <a:buNone/>
            </a:pPr>
            <a:endParaRPr lang="nb-NO" sz="1200" dirty="0">
              <a:effectLst/>
              <a:latin typeface="Cambria" panose="02040503050406030204" pitchFamily="18" charset="0"/>
              <a:ea typeface="Calibri" panose="020F0502020204030204" pitchFamily="34" charset="0"/>
              <a:cs typeface="Times New Roman" panose="02020603050405020304" pitchFamily="18" charset="0"/>
            </a:endParaRPr>
          </a:p>
          <a:p>
            <a:pPr marL="0" indent="0">
              <a:buNone/>
            </a:pPr>
            <a:endParaRPr lang="nb-NO" sz="1200" kern="100" dirty="0">
              <a:effectLst/>
              <a:latin typeface="Cambria" panose="02040503050406030204" pitchFamily="18" charset="0"/>
              <a:ea typeface="Aptos" panose="020B0004020202020204" pitchFamily="34" charset="0"/>
              <a:cs typeface="Times New Roman" panose="02020603050405020304" pitchFamily="18" charset="0"/>
            </a:endParaRPr>
          </a:p>
        </p:txBody>
      </p:sp>
      <p:sp>
        <p:nvSpPr>
          <p:cNvPr id="5" name="Plassholder for tekst 3">
            <a:extLst>
              <a:ext uri="{FF2B5EF4-FFF2-40B4-BE49-F238E27FC236}">
                <a16:creationId xmlns:a16="http://schemas.microsoft.com/office/drawing/2014/main" id="{5266DFA4-3CF3-0024-E348-F6644D14AE7D}"/>
              </a:ext>
            </a:extLst>
          </p:cNvPr>
          <p:cNvSpPr txBox="1">
            <a:spLocks/>
          </p:cNvSpPr>
          <p:nvPr/>
        </p:nvSpPr>
        <p:spPr>
          <a:xfrm>
            <a:off x="7411390" y="3162546"/>
            <a:ext cx="4138780" cy="421289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200"/>
              </a:spcBef>
              <a:buClr>
                <a:schemeClr val="accent1"/>
              </a:buClr>
              <a:buSzPct val="120000"/>
              <a:buFont typeface="System Font Regular"/>
              <a:buChar char="⎼"/>
              <a:defRPr sz="16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gn="l" defTabSz="914400" rtl="0" eaLnBrk="1" latinLnBrk="0" hangingPunct="1">
              <a:lnSpc>
                <a:spcPct val="100000"/>
              </a:lnSpc>
              <a:spcBef>
                <a:spcPts val="1200"/>
              </a:spcBef>
              <a:buClr>
                <a:schemeClr val="accent1"/>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gn="l" defTabSz="914400" rtl="0" eaLnBrk="1" latinLnBrk="0" hangingPunct="1">
              <a:lnSpc>
                <a:spcPct val="100000"/>
              </a:lnSpc>
              <a:spcBef>
                <a:spcPts val="1200"/>
              </a:spcBef>
              <a:buClr>
                <a:schemeClr val="accent2">
                  <a:lumMod val="40000"/>
                  <a:lumOff val="60000"/>
                </a:schemeClr>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15000"/>
              </a:lnSpc>
              <a:buFont typeface="Wingdings" pitchFamily="2" charset="2"/>
              <a:buChar char="Ø"/>
            </a:pPr>
            <a:r>
              <a:rPr lang="nb-NO" sz="1200" dirty="0">
                <a:solidFill>
                  <a:srgbClr val="595959"/>
                </a:solidFill>
                <a:latin typeface="Cambria" panose="02040503050406030204" pitchFamily="18" charset="0"/>
                <a:ea typeface="+mn-ea"/>
                <a:cs typeface="+mn-cs"/>
              </a:rPr>
              <a:t>Du må ville spille en stor rolle i noens liv.</a:t>
            </a:r>
          </a:p>
          <a:p>
            <a:pPr lvl="0">
              <a:lnSpc>
                <a:spcPct val="115000"/>
              </a:lnSpc>
              <a:buFont typeface="Wingdings" pitchFamily="2" charset="2"/>
              <a:buChar char="Ø"/>
            </a:pPr>
            <a:r>
              <a:rPr lang="nb-NO" sz="1200" dirty="0">
                <a:solidFill>
                  <a:srgbClr val="595959"/>
                </a:solidFill>
                <a:latin typeface="Cambria" panose="02040503050406030204" pitchFamily="18" charset="0"/>
                <a:ea typeface="+mn-ea"/>
                <a:cs typeface="+mn-cs"/>
              </a:rPr>
              <a:t>Du er en trygg og forutsigbar voksenperson, som evner å stå i en situasjon der barna kanskje i utgangspunktet ikke vil være hos deg, og du må kunne balansere nærhet og distanse.</a:t>
            </a:r>
          </a:p>
          <a:p>
            <a:pPr lvl="0">
              <a:lnSpc>
                <a:spcPct val="115000"/>
              </a:lnSpc>
              <a:buFont typeface="Wingdings" pitchFamily="2" charset="2"/>
              <a:buChar char="Ø"/>
            </a:pPr>
            <a:r>
              <a:rPr lang="nb-NO" sz="1200" dirty="0">
                <a:solidFill>
                  <a:srgbClr val="595959"/>
                </a:solidFill>
                <a:latin typeface="Cambria" panose="02040503050406030204" pitchFamily="18" charset="0"/>
                <a:ea typeface="+mn-ea"/>
                <a:cs typeface="+mn-cs"/>
              </a:rPr>
              <a:t>Du må være komfortabel med at hjemmet ditt må være åpent for saksbehandlere, tilsyn og andre i apparatet rundt hjemmet</a:t>
            </a:r>
          </a:p>
          <a:p>
            <a:pPr lvl="0">
              <a:lnSpc>
                <a:spcPct val="115000"/>
              </a:lnSpc>
              <a:buFont typeface="Wingdings" pitchFamily="2" charset="2"/>
              <a:buChar char="Ø"/>
            </a:pPr>
            <a:r>
              <a:rPr lang="nb-NO" sz="1200" dirty="0">
                <a:solidFill>
                  <a:srgbClr val="595959"/>
                </a:solidFill>
                <a:latin typeface="Cambria" panose="02040503050406030204" pitchFamily="18" charset="0"/>
                <a:ea typeface="+mn-ea"/>
                <a:cs typeface="+mn-cs"/>
              </a:rPr>
              <a:t>En «fosterhjemsbank» kan minske utilsiktet flytting og brudd i fosterhjem. Lettere å matche rett. Kan også bidra til at barna slipper brudd med skole og nærmiljø.</a:t>
            </a:r>
          </a:p>
          <a:p>
            <a:pPr>
              <a:buFont typeface="Wingdings" pitchFamily="2" charset="2"/>
              <a:buChar char="Ø"/>
            </a:pPr>
            <a:endParaRPr lang="nb-NO" sz="1200" dirty="0">
              <a:solidFill>
                <a:srgbClr val="595959"/>
              </a:solidFill>
              <a:latin typeface="Cambria" panose="02040503050406030204" pitchFamily="18" charset="0"/>
              <a:ea typeface="+mn-ea"/>
              <a:cs typeface="+mn-cs"/>
            </a:endParaRPr>
          </a:p>
          <a:p>
            <a:pPr>
              <a:buFont typeface="Wingdings" pitchFamily="2" charset="2"/>
              <a:buChar char="Ø"/>
            </a:pPr>
            <a:endParaRPr lang="nb-NO" sz="1200" dirty="0">
              <a:solidFill>
                <a:srgbClr val="595959"/>
              </a:solidFill>
              <a:latin typeface="Cambria" panose="02040503050406030204" pitchFamily="18" charset="0"/>
              <a:ea typeface="+mn-ea"/>
              <a:cs typeface="+mn-cs"/>
            </a:endParaRPr>
          </a:p>
          <a:p>
            <a:pPr>
              <a:buFont typeface="Wingdings" pitchFamily="2" charset="2"/>
              <a:buChar char="Ø"/>
            </a:pPr>
            <a:endParaRPr lang="nb-NO" sz="1200" kern="100" dirty="0">
              <a:latin typeface="Cambria" panose="02040503050406030204" pitchFamily="18" charset="0"/>
              <a:ea typeface="Aptos" panose="020B0004020202020204" pitchFamily="34" charset="0"/>
              <a:cs typeface="Times New Roman" panose="02020603050405020304" pitchFamily="18" charset="0"/>
            </a:endParaRPr>
          </a:p>
          <a:p>
            <a:pPr>
              <a:buFont typeface="Wingdings" pitchFamily="2" charset="2"/>
              <a:buChar char="Ø"/>
            </a:pPr>
            <a:endParaRPr lang="nb-NO" sz="1200" dirty="0">
              <a:latin typeface="Cambria" panose="02040503050406030204" pitchFamily="18" charset="0"/>
              <a:ea typeface="Calibri" panose="020F0502020204030204" pitchFamily="34" charset="0"/>
              <a:cs typeface="Times New Roman" panose="02020603050405020304" pitchFamily="18" charset="0"/>
            </a:endParaRPr>
          </a:p>
          <a:p>
            <a:pPr>
              <a:buFont typeface="Wingdings" pitchFamily="2" charset="2"/>
              <a:buChar char="Ø"/>
            </a:pPr>
            <a:endParaRPr lang="nb-NO" sz="1200" kern="100" dirty="0">
              <a:latin typeface="Cambria" panose="02040503050406030204" pitchFamily="18" charset="0"/>
              <a:ea typeface="Aptos" panose="020B0004020202020204" pitchFamily="34" charset="0"/>
              <a:cs typeface="Times New Roman" panose="02020603050405020304" pitchFamily="18" charset="0"/>
            </a:endParaRPr>
          </a:p>
        </p:txBody>
      </p:sp>
      <p:sp>
        <p:nvSpPr>
          <p:cNvPr id="6" name="Plassholder for tekst 3">
            <a:extLst>
              <a:ext uri="{FF2B5EF4-FFF2-40B4-BE49-F238E27FC236}">
                <a16:creationId xmlns:a16="http://schemas.microsoft.com/office/drawing/2014/main" id="{0A4061B7-DC57-7B4F-C6C1-D80D40EB2835}"/>
              </a:ext>
            </a:extLst>
          </p:cNvPr>
          <p:cNvSpPr txBox="1">
            <a:spLocks/>
          </p:cNvSpPr>
          <p:nvPr/>
        </p:nvSpPr>
        <p:spPr>
          <a:xfrm>
            <a:off x="2232477" y="3162546"/>
            <a:ext cx="4856480" cy="360987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200"/>
              </a:spcBef>
              <a:buClr>
                <a:schemeClr val="accent1"/>
              </a:buClr>
              <a:buSzPct val="120000"/>
              <a:buFont typeface="System Font Regular"/>
              <a:buChar char="⎼"/>
              <a:defRPr sz="16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gn="l" defTabSz="914400" rtl="0" eaLnBrk="1" latinLnBrk="0" hangingPunct="1">
              <a:lnSpc>
                <a:spcPct val="100000"/>
              </a:lnSpc>
              <a:spcBef>
                <a:spcPts val="1200"/>
              </a:spcBef>
              <a:buClr>
                <a:schemeClr val="accent1"/>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gn="l" defTabSz="914400" rtl="0" eaLnBrk="1" latinLnBrk="0" hangingPunct="1">
              <a:lnSpc>
                <a:spcPct val="100000"/>
              </a:lnSpc>
              <a:spcBef>
                <a:spcPts val="1200"/>
              </a:spcBef>
              <a:buClr>
                <a:schemeClr val="accent2">
                  <a:lumMod val="40000"/>
                  <a:lumOff val="60000"/>
                </a:schemeClr>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15000"/>
              </a:lnSpc>
              <a:buFont typeface="Wingdings" pitchFamily="2" charset="2"/>
              <a:buChar char="Ø"/>
            </a:pPr>
            <a:r>
              <a:rPr lang="nb-NO" sz="1200" dirty="0">
                <a:solidFill>
                  <a:srgbClr val="595959"/>
                </a:solidFill>
                <a:latin typeface="Cambria" panose="02040503050406030204" pitchFamily="18" charset="0"/>
              </a:rPr>
              <a:t>Vi trenger noen å velge blant når vi vet hvilke barn som trenger nytt hjem.</a:t>
            </a:r>
          </a:p>
          <a:p>
            <a:pPr lvl="0">
              <a:lnSpc>
                <a:spcPct val="115000"/>
              </a:lnSpc>
              <a:buFont typeface="Wingdings" pitchFamily="2" charset="2"/>
              <a:buChar char="Ø"/>
            </a:pPr>
            <a:r>
              <a:rPr lang="nb-NO" sz="1200" dirty="0">
                <a:solidFill>
                  <a:srgbClr val="595959"/>
                </a:solidFill>
                <a:latin typeface="Cambria" panose="02040503050406030204" pitchFamily="18" charset="0"/>
              </a:rPr>
              <a:t>Det beste er å kunne velge blant personer barnet allerede kjenner, men det er ikke sikkert at vi finner noen i deres nettverk. Derfor trenger vi en liste med aktuelle kandidater, selv om den formelle prosessen først skjer når plassering er bestemt.</a:t>
            </a:r>
          </a:p>
          <a:p>
            <a:pPr lvl="0">
              <a:lnSpc>
                <a:spcPct val="115000"/>
              </a:lnSpc>
              <a:buFont typeface="Wingdings" pitchFamily="2" charset="2"/>
              <a:buChar char="Ø"/>
            </a:pPr>
            <a:r>
              <a:rPr lang="nb-NO" sz="1200" dirty="0">
                <a:solidFill>
                  <a:srgbClr val="595959"/>
                </a:solidFill>
                <a:latin typeface="Cambria" panose="02040503050406030204" pitchFamily="18" charset="0"/>
              </a:rPr>
              <a:t>En første, uformell screening vil kunne «krysse av» på faktorer som:</a:t>
            </a:r>
          </a:p>
          <a:p>
            <a:pPr lvl="1">
              <a:lnSpc>
                <a:spcPct val="115000"/>
              </a:lnSpc>
              <a:buFont typeface="Wingdings" pitchFamily="2" charset="2"/>
              <a:buChar char="Ø"/>
            </a:pPr>
            <a:r>
              <a:rPr lang="nb-NO" sz="1100" dirty="0">
                <a:solidFill>
                  <a:srgbClr val="595959"/>
                </a:solidFill>
                <a:latin typeface="Cambria" panose="02040503050406030204" pitchFamily="18" charset="0"/>
              </a:rPr>
              <a:t>Romslighet, ha plass for både opp- og nedturer</a:t>
            </a:r>
          </a:p>
          <a:p>
            <a:pPr lvl="1">
              <a:lnSpc>
                <a:spcPct val="115000"/>
              </a:lnSpc>
              <a:buFont typeface="Wingdings" pitchFamily="2" charset="2"/>
              <a:buChar char="Ø"/>
            </a:pPr>
            <a:r>
              <a:rPr lang="nb-NO" sz="1100" dirty="0">
                <a:solidFill>
                  <a:srgbClr val="595959"/>
                </a:solidFill>
                <a:latin typeface="Cambria" panose="02040503050406030204" pitchFamily="18" charset="0"/>
              </a:rPr>
              <a:t>Bevisste på at det å ha omsorgen for disse barna er annerledes enn for egne barn</a:t>
            </a:r>
          </a:p>
          <a:p>
            <a:pPr lvl="1">
              <a:lnSpc>
                <a:spcPct val="115000"/>
              </a:lnSpc>
              <a:buFont typeface="Wingdings" pitchFamily="2" charset="2"/>
              <a:buChar char="Ø"/>
            </a:pPr>
            <a:r>
              <a:rPr lang="nb-NO" sz="1100" dirty="0">
                <a:solidFill>
                  <a:srgbClr val="595959"/>
                </a:solidFill>
                <a:latin typeface="Cambria" panose="02040503050406030204" pitchFamily="18" charset="0"/>
              </a:rPr>
              <a:t>Være klar over at det er en veldig stor oppgave du tar på deg, og innstilt på at det vil kreve mye av deg (særlig det første året)</a:t>
            </a:r>
          </a:p>
          <a:p>
            <a:pPr>
              <a:buFont typeface="Wingdings" pitchFamily="2" charset="2"/>
              <a:buChar char="Ø"/>
            </a:pPr>
            <a:endParaRPr lang="nb-NO" sz="1200" dirty="0">
              <a:solidFill>
                <a:srgbClr val="595959"/>
              </a:solidFill>
              <a:latin typeface="Cambria" panose="02040503050406030204" pitchFamily="18" charset="0"/>
              <a:ea typeface="+mn-ea"/>
              <a:cs typeface="+mn-cs"/>
            </a:endParaRPr>
          </a:p>
          <a:p>
            <a:pPr>
              <a:buFont typeface="Wingdings" pitchFamily="2" charset="2"/>
              <a:buChar char="Ø"/>
            </a:pPr>
            <a:endParaRPr lang="nb-NO" sz="1200" kern="100" dirty="0">
              <a:latin typeface="Cambria" panose="02040503050406030204" pitchFamily="18" charset="0"/>
              <a:ea typeface="Aptos" panose="020B0004020202020204" pitchFamily="34" charset="0"/>
              <a:cs typeface="Times New Roman" panose="02020603050405020304" pitchFamily="18" charset="0"/>
            </a:endParaRPr>
          </a:p>
          <a:p>
            <a:pPr>
              <a:buFont typeface="Wingdings" pitchFamily="2" charset="2"/>
              <a:buChar char="Ø"/>
            </a:pPr>
            <a:endParaRPr lang="nb-NO" sz="1200" dirty="0">
              <a:latin typeface="Cambria" panose="02040503050406030204" pitchFamily="18" charset="0"/>
              <a:ea typeface="Calibri" panose="020F0502020204030204" pitchFamily="34" charset="0"/>
              <a:cs typeface="Times New Roman" panose="02020603050405020304" pitchFamily="18" charset="0"/>
            </a:endParaRPr>
          </a:p>
          <a:p>
            <a:pPr>
              <a:buFont typeface="Wingdings" pitchFamily="2" charset="2"/>
              <a:buChar char="Ø"/>
            </a:pPr>
            <a:endParaRPr lang="nb-NO" sz="1200" kern="100" dirty="0">
              <a:latin typeface="Cambria" panose="02040503050406030204" pitchFamily="18" charset="0"/>
              <a:ea typeface="Aptos" panose="020B0004020202020204" pitchFamily="34" charset="0"/>
              <a:cs typeface="Times New Roman" panose="02020603050405020304" pitchFamily="18" charset="0"/>
            </a:endParaRPr>
          </a:p>
        </p:txBody>
      </p:sp>
      <p:pic>
        <p:nvPicPr>
          <p:cNvPr id="10" name="Bilde 9" descr="Et bilde som inneholder sketch, tegning, tegnefilm, illustrasjon&#10;&#10;KI-generert innhold kan være feil.">
            <a:extLst>
              <a:ext uri="{FF2B5EF4-FFF2-40B4-BE49-F238E27FC236}">
                <a16:creationId xmlns:a16="http://schemas.microsoft.com/office/drawing/2014/main" id="{E2AC3BC3-D0CA-A9E6-9943-83F51CD97CE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88631" y="137274"/>
            <a:ext cx="2278715" cy="1392548"/>
          </a:xfrm>
          <a:prstGeom prst="rect">
            <a:avLst/>
          </a:prstGeom>
        </p:spPr>
      </p:pic>
      <p:pic>
        <p:nvPicPr>
          <p:cNvPr id="12" name="Bilde 11" descr="Et bilde som inneholder sketch, tegning, tegnefilm, illustrasjon&#10;&#10;KI-generert innhold kan være feil.">
            <a:extLst>
              <a:ext uri="{FF2B5EF4-FFF2-40B4-BE49-F238E27FC236}">
                <a16:creationId xmlns:a16="http://schemas.microsoft.com/office/drawing/2014/main" id="{6E02D85F-CE57-8A93-2BA4-8627FDDF202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35707" y="3512139"/>
            <a:ext cx="3061255" cy="3345861"/>
          </a:xfrm>
          <a:prstGeom prst="rect">
            <a:avLst/>
          </a:prstGeom>
        </p:spPr>
      </p:pic>
    </p:spTree>
    <p:extLst>
      <p:ext uri="{BB962C8B-B14F-4D97-AF65-F5344CB8AC3E}">
        <p14:creationId xmlns:p14="http://schemas.microsoft.com/office/powerpoint/2010/main" val="51545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A97A0-6E12-484C-BE4F-3FEE94D60C25}"/>
            </a:ext>
          </a:extLst>
        </p:cNvPr>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AAD3AD19-5918-4FBB-0C99-2C5BCA8AC595}"/>
              </a:ext>
            </a:extLst>
          </p:cNvPr>
          <p:cNvSpPr>
            <a:spLocks noGrp="1"/>
          </p:cNvSpPr>
          <p:nvPr>
            <p:ph type="pic" sz="quarter" idx="10"/>
          </p:nvPr>
        </p:nvSpPr>
        <p:spPr>
          <a:xfrm>
            <a:off x="0" y="20636"/>
            <a:ext cx="1768642" cy="6816728"/>
          </a:xfrm>
        </p:spPr>
        <p:txBody>
          <a:bodyPr/>
          <a:lstStyle/>
          <a:p>
            <a:endParaRPr lang="nb-NO" dirty="0"/>
          </a:p>
          <a:p>
            <a:endParaRPr lang="nb-NO" dirty="0"/>
          </a:p>
          <a:p>
            <a:pPr marL="0" indent="0">
              <a:buNone/>
            </a:pPr>
            <a:endParaRPr lang="nb-NO" dirty="0"/>
          </a:p>
          <a:p>
            <a:pPr marL="0" indent="0">
              <a:buNone/>
            </a:pPr>
            <a:r>
              <a:rPr lang="nb-NO" b="1" dirty="0"/>
              <a:t>        </a:t>
            </a:r>
          </a:p>
        </p:txBody>
      </p:sp>
      <p:sp>
        <p:nvSpPr>
          <p:cNvPr id="3" name="Tittel 2">
            <a:extLst>
              <a:ext uri="{FF2B5EF4-FFF2-40B4-BE49-F238E27FC236}">
                <a16:creationId xmlns:a16="http://schemas.microsoft.com/office/drawing/2014/main" id="{EF49B526-1F19-CA9C-A2A8-C2EEC202FE87}"/>
              </a:ext>
            </a:extLst>
          </p:cNvPr>
          <p:cNvSpPr>
            <a:spLocks noGrp="1"/>
          </p:cNvSpPr>
          <p:nvPr>
            <p:ph type="title"/>
          </p:nvPr>
        </p:nvSpPr>
        <p:spPr>
          <a:xfrm>
            <a:off x="2232478" y="299399"/>
            <a:ext cx="7727043" cy="1068298"/>
          </a:xfrm>
        </p:spPr>
        <p:txBody>
          <a:bodyPr>
            <a:normAutofit/>
          </a:bodyPr>
          <a:lstStyle/>
          <a:p>
            <a:pPr algn="l"/>
            <a:r>
              <a:rPr lang="nb-NO" sz="2800" b="1" kern="100" dirty="0">
                <a:solidFill>
                  <a:srgbClr val="00B0F0"/>
                </a:solidFill>
                <a:cs typeface="Times New Roman" panose="02020603050405020304" pitchFamily="18" charset="0"/>
              </a:rPr>
              <a:t>D - Hvordan får dere de rette fosterforeldrene?</a:t>
            </a:r>
            <a:br>
              <a:rPr lang="nb-NO" sz="2800" b="1" kern="100" dirty="0">
                <a:solidFill>
                  <a:srgbClr val="00B0F0"/>
                </a:solidFill>
                <a:cs typeface="Times New Roman" panose="02020603050405020304" pitchFamily="18" charset="0"/>
              </a:rPr>
            </a:br>
            <a:r>
              <a:rPr lang="nb-NO" sz="1800" b="1" kern="1200" dirty="0">
                <a:solidFill>
                  <a:srgbClr val="595959"/>
                </a:solidFill>
                <a:effectLst/>
                <a:latin typeface="Arial" panose="020B0604020202020204" pitchFamily="34" charset="0"/>
                <a:ea typeface="+mj-ea"/>
                <a:cs typeface="+mj-cs"/>
              </a:rPr>
              <a:t>	</a:t>
            </a:r>
            <a:r>
              <a:rPr lang="nb-NO" sz="1800" i="1" dirty="0">
                <a:solidFill>
                  <a:srgbClr val="00B0F0"/>
                </a:solidFill>
                <a:latin typeface="Arial" panose="020B0604020202020204" pitchFamily="34" charset="0"/>
              </a:rPr>
              <a:t>3) Sluttprosess når fosterforeldre til barnet er klart. </a:t>
            </a:r>
          </a:p>
        </p:txBody>
      </p:sp>
      <p:sp>
        <p:nvSpPr>
          <p:cNvPr id="4" name="Plassholder for tekst 3">
            <a:extLst>
              <a:ext uri="{FF2B5EF4-FFF2-40B4-BE49-F238E27FC236}">
                <a16:creationId xmlns:a16="http://schemas.microsoft.com/office/drawing/2014/main" id="{4FB66768-AD7E-16F7-1691-3CE3851104E1}"/>
              </a:ext>
            </a:extLst>
          </p:cNvPr>
          <p:cNvSpPr>
            <a:spLocks noGrp="1"/>
          </p:cNvSpPr>
          <p:nvPr>
            <p:ph type="body" sz="quarter" idx="11"/>
          </p:nvPr>
        </p:nvSpPr>
        <p:spPr>
          <a:xfrm>
            <a:off x="2232478" y="1405183"/>
            <a:ext cx="8786298" cy="1573687"/>
          </a:xfrm>
        </p:spPr>
        <p:txBody>
          <a:bodyPr>
            <a:normAutofit/>
          </a:bodyPr>
          <a:lstStyle/>
          <a:p>
            <a:pPr marL="0" indent="0">
              <a:lnSpc>
                <a:spcPct val="130000"/>
              </a:lnSpc>
              <a:buNone/>
            </a:pPr>
            <a:r>
              <a:rPr lang="nb-NO" sz="1200" i="1" dirty="0">
                <a:solidFill>
                  <a:srgbClr val="595959"/>
                </a:solidFill>
                <a:latin typeface="Cambria" panose="02040503050406030204" pitchFamily="18" charset="0"/>
                <a:ea typeface="+mn-ea"/>
                <a:cs typeface="+mn-cs"/>
              </a:rPr>
              <a:t>Når vi vet hvilket fosterhjem barnet skal flytte til, kan vi fullføre oppdragsavtalen i tråd med gjeldende lover og regler. Samtidig kan vi tilpasse avtaler og forberedelser til de spesifikke behovene dette barnet har.</a:t>
            </a:r>
          </a:p>
          <a:p>
            <a:pPr marL="0" indent="0">
              <a:lnSpc>
                <a:spcPct val="130000"/>
              </a:lnSpc>
              <a:buNone/>
            </a:pPr>
            <a:r>
              <a:rPr lang="nb-NO" sz="1200" dirty="0">
                <a:solidFill>
                  <a:srgbClr val="595959"/>
                </a:solidFill>
                <a:latin typeface="Cambria" panose="02040503050406030204" pitchFamily="18" charset="0"/>
                <a:ea typeface="+mn-ea"/>
                <a:cs typeface="+mn-cs"/>
              </a:rPr>
              <a:t>Parallelt kan vi starte arbeidet med å forberede innflyttingen. Når fosterforeldre er engasjert, kan vi umiddelbart involvere dem i prosessene som er nødvendig for at den nye familien skal få en så god start som mulig.</a:t>
            </a:r>
          </a:p>
          <a:p>
            <a:pPr>
              <a:buNone/>
            </a:pPr>
            <a:endParaRPr lang="nb-NO" sz="1200" dirty="0">
              <a:solidFill>
                <a:srgbClr val="595959"/>
              </a:solidFill>
              <a:latin typeface="Cambria" panose="02040503050406030204" pitchFamily="18" charset="0"/>
              <a:ea typeface="+mn-ea"/>
              <a:cs typeface="+mn-cs"/>
            </a:endParaRPr>
          </a:p>
          <a:p>
            <a:pPr>
              <a:buFont typeface="+mj-lt"/>
              <a:buAutoNum type="alphaLcParenR"/>
            </a:pPr>
            <a:endParaRPr lang="nb-NO" sz="1200" dirty="0">
              <a:solidFill>
                <a:srgbClr val="595959"/>
              </a:solidFill>
              <a:latin typeface="Cambria" panose="02040503050406030204" pitchFamily="18" charset="0"/>
              <a:ea typeface="+mn-ea"/>
              <a:cs typeface="+mn-cs"/>
            </a:endParaRPr>
          </a:p>
          <a:p>
            <a:pPr marL="0" indent="0">
              <a:buNone/>
            </a:pPr>
            <a:endParaRPr lang="nb-NO" sz="1200" kern="100" dirty="0">
              <a:effectLst/>
              <a:latin typeface="Cambria" panose="02040503050406030204" pitchFamily="18" charset="0"/>
              <a:ea typeface="Aptos" panose="020B0004020202020204" pitchFamily="34" charset="0"/>
              <a:cs typeface="Times New Roman" panose="02020603050405020304" pitchFamily="18" charset="0"/>
            </a:endParaRPr>
          </a:p>
          <a:p>
            <a:pPr marL="0" indent="0">
              <a:buNone/>
            </a:pPr>
            <a:endParaRPr lang="nb-NO" sz="1200" dirty="0">
              <a:effectLst/>
              <a:latin typeface="Cambria" panose="02040503050406030204" pitchFamily="18" charset="0"/>
              <a:ea typeface="Calibri" panose="020F0502020204030204" pitchFamily="34" charset="0"/>
              <a:cs typeface="Times New Roman" panose="02020603050405020304" pitchFamily="18" charset="0"/>
            </a:endParaRPr>
          </a:p>
          <a:p>
            <a:pPr marL="0" indent="0">
              <a:buNone/>
            </a:pPr>
            <a:endParaRPr lang="nb-NO" sz="1200" kern="100" dirty="0">
              <a:effectLst/>
              <a:latin typeface="Cambria" panose="02040503050406030204" pitchFamily="18" charset="0"/>
              <a:ea typeface="Aptos" panose="020B0004020202020204" pitchFamily="34" charset="0"/>
              <a:cs typeface="Times New Roman" panose="02020603050405020304" pitchFamily="18" charset="0"/>
            </a:endParaRPr>
          </a:p>
        </p:txBody>
      </p:sp>
      <p:sp>
        <p:nvSpPr>
          <p:cNvPr id="5" name="Plassholder for tekst 3">
            <a:extLst>
              <a:ext uri="{FF2B5EF4-FFF2-40B4-BE49-F238E27FC236}">
                <a16:creationId xmlns:a16="http://schemas.microsoft.com/office/drawing/2014/main" id="{CFAE0DE8-1E82-DFFF-029B-D9DD7DF3A22F}"/>
              </a:ext>
            </a:extLst>
          </p:cNvPr>
          <p:cNvSpPr txBox="1">
            <a:spLocks/>
          </p:cNvSpPr>
          <p:nvPr/>
        </p:nvSpPr>
        <p:spPr>
          <a:xfrm>
            <a:off x="7041822" y="2978869"/>
            <a:ext cx="4345509" cy="223415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00000"/>
              </a:lnSpc>
              <a:spcBef>
                <a:spcPts val="1200"/>
              </a:spcBef>
              <a:buClr>
                <a:schemeClr val="accent1"/>
              </a:buClr>
              <a:buSzPct val="120000"/>
              <a:buFont typeface="System Font Regular"/>
              <a:buChar char="⎼"/>
              <a:defRPr sz="16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gn="l" defTabSz="914400" rtl="0" eaLnBrk="1" latinLnBrk="0" hangingPunct="1">
              <a:lnSpc>
                <a:spcPct val="100000"/>
              </a:lnSpc>
              <a:spcBef>
                <a:spcPts val="1200"/>
              </a:spcBef>
              <a:buClr>
                <a:schemeClr val="accent1"/>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gn="l" defTabSz="914400" rtl="0" eaLnBrk="1" latinLnBrk="0" hangingPunct="1">
              <a:lnSpc>
                <a:spcPct val="100000"/>
              </a:lnSpc>
              <a:spcBef>
                <a:spcPts val="1200"/>
              </a:spcBef>
              <a:buClr>
                <a:schemeClr val="accent2">
                  <a:lumMod val="40000"/>
                  <a:lumOff val="60000"/>
                </a:schemeClr>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15000"/>
              </a:lnSpc>
              <a:buFont typeface="Wingdings" pitchFamily="2" charset="2"/>
              <a:buChar char="Ø"/>
            </a:pPr>
            <a:r>
              <a:rPr lang="nb-NO" sz="1300" dirty="0">
                <a:solidFill>
                  <a:srgbClr val="595959"/>
                </a:solidFill>
                <a:latin typeface="Cambria" panose="02040503050406030204" pitchFamily="18" charset="0"/>
                <a:ea typeface="+mn-ea"/>
                <a:cs typeface="+mn-cs"/>
              </a:rPr>
              <a:t> Utarbeid plan for </a:t>
            </a:r>
            <a:r>
              <a:rPr lang="nb-NO" sz="1300" dirty="0" err="1">
                <a:solidFill>
                  <a:srgbClr val="595959"/>
                </a:solidFill>
                <a:latin typeface="Cambria" panose="02040503050406030204" pitchFamily="18" charset="0"/>
                <a:ea typeface="+mn-ea"/>
                <a:cs typeface="+mn-cs"/>
              </a:rPr>
              <a:t>oppstartsveiledningen</a:t>
            </a:r>
            <a:r>
              <a:rPr lang="nb-NO" sz="1300" dirty="0">
                <a:solidFill>
                  <a:srgbClr val="595959"/>
                </a:solidFill>
                <a:latin typeface="Cambria" panose="02040503050406030204" pitchFamily="18" charset="0"/>
                <a:ea typeface="+mn-ea"/>
                <a:cs typeface="+mn-cs"/>
              </a:rPr>
              <a:t> i samarbeid med fosterforeldrene</a:t>
            </a:r>
          </a:p>
          <a:p>
            <a:pPr lvl="0">
              <a:lnSpc>
                <a:spcPct val="115000"/>
              </a:lnSpc>
              <a:spcAft>
                <a:spcPts val="800"/>
              </a:spcAft>
              <a:buFont typeface="Wingdings" pitchFamily="2" charset="2"/>
              <a:buChar char="Ø"/>
            </a:pPr>
            <a:r>
              <a:rPr lang="nb-NO" sz="1300" dirty="0">
                <a:solidFill>
                  <a:srgbClr val="595959"/>
                </a:solidFill>
                <a:latin typeface="Cambria" panose="02040503050406030204" pitchFamily="18" charset="0"/>
                <a:ea typeface="+mn-ea"/>
                <a:cs typeface="+mn-cs"/>
              </a:rPr>
              <a:t>Initiere bruk av materiellet «Fra hus til hjem», slik at barnet raskt blir en fullverdig del av sin nye familie. </a:t>
            </a:r>
            <a:br>
              <a:rPr lang="nb-NO" sz="1300" dirty="0">
                <a:solidFill>
                  <a:srgbClr val="595959"/>
                </a:solidFill>
                <a:latin typeface="Cambria" panose="02040503050406030204" pitchFamily="18" charset="0"/>
                <a:ea typeface="+mn-ea"/>
                <a:cs typeface="+mn-cs"/>
              </a:rPr>
            </a:br>
            <a:r>
              <a:rPr lang="nb-NO" sz="1300" dirty="0" err="1">
                <a:solidFill>
                  <a:srgbClr val="595959"/>
                </a:solidFill>
                <a:latin typeface="Cambria" panose="02040503050406030204" pitchFamily="18" charset="0"/>
                <a:ea typeface="+mn-ea"/>
                <a:cs typeface="+mn-cs"/>
              </a:rPr>
              <a:t>https</a:t>
            </a:r>
            <a:r>
              <a:rPr lang="nb-NO" sz="1300" dirty="0">
                <a:solidFill>
                  <a:srgbClr val="595959"/>
                </a:solidFill>
                <a:latin typeface="Cambria" panose="02040503050406030204" pitchFamily="18" charset="0"/>
                <a:ea typeface="+mn-ea"/>
                <a:cs typeface="+mn-cs"/>
              </a:rPr>
              <a:t>://</a:t>
            </a:r>
            <a:r>
              <a:rPr lang="nb-NO" sz="1300" dirty="0" err="1">
                <a:solidFill>
                  <a:srgbClr val="595959"/>
                </a:solidFill>
                <a:latin typeface="Cambria" panose="02040503050406030204" pitchFamily="18" charset="0"/>
                <a:ea typeface="+mn-ea"/>
                <a:cs typeface="+mn-cs"/>
              </a:rPr>
              <a:t>www.sos-barnebyer.no</a:t>
            </a:r>
            <a:r>
              <a:rPr lang="nb-NO" sz="1300" dirty="0">
                <a:solidFill>
                  <a:srgbClr val="595959"/>
                </a:solidFill>
                <a:latin typeface="Cambria" panose="02040503050406030204" pitchFamily="18" charset="0"/>
                <a:ea typeface="+mn-ea"/>
                <a:cs typeface="+mn-cs"/>
              </a:rPr>
              <a:t>/vart-arbeid/her-jobber-vi/vart-arbeid-i-</a:t>
            </a:r>
            <a:r>
              <a:rPr lang="nb-NO" sz="1300" dirty="0" err="1">
                <a:solidFill>
                  <a:srgbClr val="595959"/>
                </a:solidFill>
                <a:latin typeface="Cambria" panose="02040503050406030204" pitchFamily="18" charset="0"/>
                <a:ea typeface="+mn-ea"/>
                <a:cs typeface="+mn-cs"/>
              </a:rPr>
              <a:t>norge</a:t>
            </a:r>
            <a:r>
              <a:rPr lang="nb-NO" sz="1300" dirty="0">
                <a:solidFill>
                  <a:srgbClr val="595959"/>
                </a:solidFill>
                <a:latin typeface="Cambria" panose="02040503050406030204" pitchFamily="18" charset="0"/>
                <a:ea typeface="+mn-ea"/>
                <a:cs typeface="+mn-cs"/>
              </a:rPr>
              <a:t>/fra-hus-til-hjem/</a:t>
            </a:r>
          </a:p>
          <a:p>
            <a:pPr>
              <a:buFont typeface="Wingdings" pitchFamily="2" charset="2"/>
              <a:buChar char="Ø"/>
            </a:pPr>
            <a:r>
              <a:rPr lang="nb-NO" sz="1300" dirty="0">
                <a:solidFill>
                  <a:srgbClr val="595959"/>
                </a:solidFill>
                <a:latin typeface="Cambria" panose="02040503050406030204" pitchFamily="18" charset="0"/>
                <a:ea typeface="+mn-ea"/>
                <a:cs typeface="+mn-cs"/>
              </a:rPr>
              <a:t>Få til tilvenning i saker hvor det ikke er akutt flytting. For eksempel starte som et besøkshjem og gradvis trappe opp </a:t>
            </a:r>
          </a:p>
          <a:p>
            <a:pPr>
              <a:buFont typeface="Wingdings" pitchFamily="2" charset="2"/>
              <a:buChar char="Ø"/>
            </a:pPr>
            <a:endParaRPr lang="nb-NO" sz="1300" dirty="0">
              <a:solidFill>
                <a:srgbClr val="595959"/>
              </a:solidFill>
              <a:latin typeface="Cambria" panose="02040503050406030204" pitchFamily="18" charset="0"/>
              <a:ea typeface="+mn-ea"/>
              <a:cs typeface="+mn-cs"/>
            </a:endParaRPr>
          </a:p>
          <a:p>
            <a:pPr>
              <a:buFont typeface="Wingdings" pitchFamily="2" charset="2"/>
              <a:buChar char="Ø"/>
            </a:pPr>
            <a:endParaRPr lang="nb-NO" sz="1200" kern="100" dirty="0">
              <a:latin typeface="Cambria" panose="02040503050406030204" pitchFamily="18" charset="0"/>
              <a:ea typeface="Aptos" panose="020B0004020202020204" pitchFamily="34" charset="0"/>
              <a:cs typeface="Times New Roman" panose="02020603050405020304" pitchFamily="18" charset="0"/>
            </a:endParaRPr>
          </a:p>
          <a:p>
            <a:pPr>
              <a:buFont typeface="Wingdings" pitchFamily="2" charset="2"/>
              <a:buChar char="Ø"/>
            </a:pPr>
            <a:endParaRPr lang="nb-NO" sz="1200" dirty="0">
              <a:latin typeface="Cambria" panose="02040503050406030204" pitchFamily="18" charset="0"/>
              <a:ea typeface="Calibri" panose="020F0502020204030204" pitchFamily="34" charset="0"/>
              <a:cs typeface="Times New Roman" panose="02020603050405020304" pitchFamily="18" charset="0"/>
            </a:endParaRPr>
          </a:p>
          <a:p>
            <a:pPr>
              <a:buFont typeface="Wingdings" pitchFamily="2" charset="2"/>
              <a:buChar char="Ø"/>
            </a:pPr>
            <a:endParaRPr lang="nb-NO" sz="1200" kern="100" dirty="0">
              <a:latin typeface="Cambria" panose="02040503050406030204" pitchFamily="18" charset="0"/>
              <a:ea typeface="Aptos" panose="020B0004020202020204" pitchFamily="34" charset="0"/>
              <a:cs typeface="Times New Roman" panose="02020603050405020304" pitchFamily="18" charset="0"/>
            </a:endParaRPr>
          </a:p>
        </p:txBody>
      </p:sp>
      <p:sp>
        <p:nvSpPr>
          <p:cNvPr id="6" name="Plassholder for tekst 3">
            <a:extLst>
              <a:ext uri="{FF2B5EF4-FFF2-40B4-BE49-F238E27FC236}">
                <a16:creationId xmlns:a16="http://schemas.microsoft.com/office/drawing/2014/main" id="{39AF1362-2936-753D-88DD-311D37DDAE0E}"/>
              </a:ext>
            </a:extLst>
          </p:cNvPr>
          <p:cNvSpPr txBox="1">
            <a:spLocks/>
          </p:cNvSpPr>
          <p:nvPr/>
        </p:nvSpPr>
        <p:spPr>
          <a:xfrm>
            <a:off x="2232477" y="3007741"/>
            <a:ext cx="4345509" cy="223415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200"/>
              </a:spcBef>
              <a:buClr>
                <a:schemeClr val="accent1"/>
              </a:buClr>
              <a:buSzPct val="120000"/>
              <a:buFont typeface="System Font Regular"/>
              <a:buChar char="⎼"/>
              <a:defRPr sz="16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gn="l" defTabSz="914400" rtl="0" eaLnBrk="1" latinLnBrk="0" hangingPunct="1">
              <a:lnSpc>
                <a:spcPct val="100000"/>
              </a:lnSpc>
              <a:spcBef>
                <a:spcPts val="1200"/>
              </a:spcBef>
              <a:buClr>
                <a:schemeClr val="accent1"/>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gn="l" defTabSz="914400" rtl="0" eaLnBrk="1" latinLnBrk="0" hangingPunct="1">
              <a:lnSpc>
                <a:spcPct val="100000"/>
              </a:lnSpc>
              <a:spcBef>
                <a:spcPts val="1200"/>
              </a:spcBef>
              <a:buClr>
                <a:schemeClr val="accent2">
                  <a:lumMod val="40000"/>
                  <a:lumOff val="60000"/>
                </a:schemeClr>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15000"/>
              </a:lnSpc>
              <a:buFont typeface="Wingdings" pitchFamily="2" charset="2"/>
              <a:buChar char="Ø"/>
            </a:pPr>
            <a:r>
              <a:rPr lang="nb-NO" sz="1200" dirty="0">
                <a:solidFill>
                  <a:srgbClr val="595959"/>
                </a:solidFill>
                <a:latin typeface="Cambria" panose="02040503050406030204" pitchFamily="18" charset="0"/>
                <a:ea typeface="+mn-ea"/>
                <a:cs typeface="+mn-cs"/>
              </a:rPr>
              <a:t> Viktig for samarbeidet mellom fosterforeldre og saksbehandler at det ikke er saksbehandler som forhandler lønn og andre betingelser.</a:t>
            </a:r>
          </a:p>
          <a:p>
            <a:pPr lvl="0">
              <a:lnSpc>
                <a:spcPct val="115000"/>
              </a:lnSpc>
              <a:spcAft>
                <a:spcPts val="800"/>
              </a:spcAft>
              <a:buFont typeface="Wingdings" pitchFamily="2" charset="2"/>
              <a:buChar char="Ø"/>
            </a:pPr>
            <a:r>
              <a:rPr lang="nb-NO" sz="1200" dirty="0">
                <a:solidFill>
                  <a:srgbClr val="595959"/>
                </a:solidFill>
                <a:latin typeface="Cambria" panose="02040503050406030204" pitchFamily="18" charset="0"/>
                <a:ea typeface="+mn-ea"/>
                <a:cs typeface="+mn-cs"/>
              </a:rPr>
              <a:t>Sørg for at barnevernskonsulentene får kunnskap om innholdet i Solid-opplæringen. Enten via nettkurs eller at </a:t>
            </a:r>
            <a:r>
              <a:rPr lang="nb-NO" sz="1200" dirty="0" err="1">
                <a:solidFill>
                  <a:srgbClr val="595959"/>
                </a:solidFill>
                <a:latin typeface="Cambria" panose="02040503050406030204" pitchFamily="18" charset="0"/>
                <a:ea typeface="+mn-ea"/>
                <a:cs typeface="+mn-cs"/>
              </a:rPr>
              <a:t>Bufetat</a:t>
            </a:r>
            <a:r>
              <a:rPr lang="nb-NO" sz="1200" dirty="0">
                <a:solidFill>
                  <a:srgbClr val="595959"/>
                </a:solidFill>
                <a:latin typeface="Cambria" panose="02040503050406030204" pitchFamily="18" charset="0"/>
                <a:ea typeface="+mn-ea"/>
                <a:cs typeface="+mn-cs"/>
              </a:rPr>
              <a:t> kommer på et informasjonsmøte.</a:t>
            </a:r>
          </a:p>
          <a:p>
            <a:pPr>
              <a:buFont typeface="Wingdings" pitchFamily="2" charset="2"/>
              <a:buChar char="Ø"/>
            </a:pPr>
            <a:r>
              <a:rPr lang="nb-NO" sz="1200" dirty="0">
                <a:solidFill>
                  <a:srgbClr val="595959"/>
                </a:solidFill>
                <a:latin typeface="Cambria" panose="02040503050406030204" pitchFamily="18" charset="0"/>
                <a:ea typeface="+mn-ea"/>
                <a:cs typeface="+mn-cs"/>
              </a:rPr>
              <a:t>Sørg for at fosterforeldrene er så godt forberedt og informert som mulig før oppstart. </a:t>
            </a:r>
          </a:p>
          <a:p>
            <a:pPr>
              <a:buFont typeface="Wingdings" pitchFamily="2" charset="2"/>
              <a:buChar char="Ø"/>
            </a:pPr>
            <a:endParaRPr lang="nb-NO" sz="1200" dirty="0">
              <a:solidFill>
                <a:srgbClr val="595959"/>
              </a:solidFill>
              <a:latin typeface="Cambria" panose="02040503050406030204" pitchFamily="18" charset="0"/>
              <a:ea typeface="+mn-ea"/>
              <a:cs typeface="+mn-cs"/>
            </a:endParaRPr>
          </a:p>
          <a:p>
            <a:pPr>
              <a:buFont typeface="Wingdings" pitchFamily="2" charset="2"/>
              <a:buChar char="Ø"/>
            </a:pPr>
            <a:endParaRPr lang="nb-NO" sz="1200" kern="100" dirty="0">
              <a:latin typeface="Cambria" panose="02040503050406030204" pitchFamily="18" charset="0"/>
              <a:ea typeface="Aptos" panose="020B0004020202020204" pitchFamily="34" charset="0"/>
              <a:cs typeface="Times New Roman" panose="02020603050405020304" pitchFamily="18" charset="0"/>
            </a:endParaRPr>
          </a:p>
          <a:p>
            <a:pPr>
              <a:buFont typeface="Wingdings" pitchFamily="2" charset="2"/>
              <a:buChar char="Ø"/>
            </a:pPr>
            <a:endParaRPr lang="nb-NO" sz="1200" dirty="0">
              <a:latin typeface="Cambria" panose="02040503050406030204" pitchFamily="18" charset="0"/>
              <a:ea typeface="Calibri" panose="020F0502020204030204" pitchFamily="34" charset="0"/>
              <a:cs typeface="Times New Roman" panose="02020603050405020304" pitchFamily="18" charset="0"/>
            </a:endParaRPr>
          </a:p>
          <a:p>
            <a:pPr>
              <a:buFont typeface="Wingdings" pitchFamily="2" charset="2"/>
              <a:buChar char="Ø"/>
            </a:pPr>
            <a:endParaRPr lang="nb-NO" sz="1200" kern="100" dirty="0">
              <a:latin typeface="Cambria" panose="02040503050406030204" pitchFamily="18" charset="0"/>
              <a:ea typeface="Aptos" panose="020B0004020202020204" pitchFamily="34" charset="0"/>
              <a:cs typeface="Times New Roman" panose="02020603050405020304" pitchFamily="18" charset="0"/>
            </a:endParaRPr>
          </a:p>
        </p:txBody>
      </p:sp>
      <p:sp>
        <p:nvSpPr>
          <p:cNvPr id="7" name="Plassholder for tekst 3">
            <a:extLst>
              <a:ext uri="{FF2B5EF4-FFF2-40B4-BE49-F238E27FC236}">
                <a16:creationId xmlns:a16="http://schemas.microsoft.com/office/drawing/2014/main" id="{128A5B88-E1A0-6812-1EDF-4F2FEB2B6631}"/>
              </a:ext>
            </a:extLst>
          </p:cNvPr>
          <p:cNvSpPr txBox="1">
            <a:spLocks/>
          </p:cNvSpPr>
          <p:nvPr/>
        </p:nvSpPr>
        <p:spPr>
          <a:xfrm>
            <a:off x="2232477" y="5751922"/>
            <a:ext cx="9334212" cy="100464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200"/>
              </a:spcBef>
              <a:buClr>
                <a:schemeClr val="accent1"/>
              </a:buClr>
              <a:buSzPct val="120000"/>
              <a:buFont typeface="System Font Regular"/>
              <a:buChar char="⎼"/>
              <a:defRPr sz="16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gn="l" defTabSz="914400" rtl="0" eaLnBrk="1" latinLnBrk="0" hangingPunct="1">
              <a:lnSpc>
                <a:spcPct val="100000"/>
              </a:lnSpc>
              <a:spcBef>
                <a:spcPts val="1200"/>
              </a:spcBef>
              <a:buClr>
                <a:schemeClr val="accent1"/>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gn="l" defTabSz="914400" rtl="0" eaLnBrk="1" latinLnBrk="0" hangingPunct="1">
              <a:lnSpc>
                <a:spcPct val="100000"/>
              </a:lnSpc>
              <a:spcBef>
                <a:spcPts val="1200"/>
              </a:spcBef>
              <a:buClr>
                <a:schemeClr val="accent2">
                  <a:lumMod val="40000"/>
                  <a:lumOff val="60000"/>
                </a:schemeClr>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b="1" dirty="0">
                <a:solidFill>
                  <a:srgbClr val="595959"/>
                </a:solidFill>
                <a:latin typeface="Cambria" panose="02040503050406030204" pitchFamily="18" charset="0"/>
              </a:rPr>
              <a:t>Et tips til slutt: Det er viktig, og ikke minst klokt, å følge fosterforeldrene tett opp i starten. Gjennomfør et par oppstartsmøter der dere sammen, så tidlig så som mulig, får avklart praktiske ting, misforståelser og uklarheter før det rekker å vokse seg stort. Erfaring viser at dette bidrar til å gi en bedre flyt og trygghet i oppstarten, og at at unødig frustrasjon unngås. En liten investering som vil vise seg vel verdt innsastsen! </a:t>
            </a:r>
          </a:p>
          <a:p>
            <a:pPr marL="0" indent="0">
              <a:buNone/>
            </a:pPr>
            <a:endParaRPr lang="nb-NO" sz="1200" b="1" dirty="0">
              <a:solidFill>
                <a:srgbClr val="595959"/>
              </a:solidFill>
              <a:latin typeface="Cambria" panose="02040503050406030204" pitchFamily="18" charset="0"/>
              <a:ea typeface="+mn-ea"/>
              <a:cs typeface="+mn-cs"/>
            </a:endParaRPr>
          </a:p>
          <a:p>
            <a:pPr marL="0" indent="0">
              <a:buNone/>
            </a:pPr>
            <a:endParaRPr lang="nb-NO" sz="1200" b="1" dirty="0">
              <a:solidFill>
                <a:srgbClr val="595959"/>
              </a:solidFill>
              <a:latin typeface="Cambria" panose="02040503050406030204" pitchFamily="18" charset="0"/>
              <a:ea typeface="+mn-ea"/>
              <a:cs typeface="+mn-cs"/>
            </a:endParaRPr>
          </a:p>
          <a:p>
            <a:pPr marL="0" indent="0">
              <a:buNone/>
            </a:pPr>
            <a:endParaRPr lang="nb-NO" sz="1200" b="1" kern="100" dirty="0">
              <a:latin typeface="Cambria" panose="02040503050406030204" pitchFamily="18" charset="0"/>
              <a:ea typeface="Aptos" panose="020B0004020202020204" pitchFamily="34" charset="0"/>
              <a:cs typeface="Times New Roman" panose="02020603050405020304" pitchFamily="18" charset="0"/>
            </a:endParaRPr>
          </a:p>
          <a:p>
            <a:pPr marL="0" indent="0">
              <a:buNone/>
            </a:pPr>
            <a:endParaRPr lang="nb-NO" sz="1200" b="1" dirty="0">
              <a:latin typeface="Cambria" panose="02040503050406030204" pitchFamily="18" charset="0"/>
              <a:ea typeface="Calibri" panose="020F0502020204030204" pitchFamily="34" charset="0"/>
              <a:cs typeface="Times New Roman" panose="02020603050405020304" pitchFamily="18" charset="0"/>
            </a:endParaRPr>
          </a:p>
          <a:p>
            <a:pPr marL="0" indent="0">
              <a:buNone/>
            </a:pPr>
            <a:endParaRPr lang="nb-NO" sz="1200" b="1" kern="100" dirty="0">
              <a:latin typeface="Cambria" panose="02040503050406030204" pitchFamily="18" charset="0"/>
              <a:ea typeface="Aptos" panose="020B0004020202020204" pitchFamily="34" charset="0"/>
              <a:cs typeface="Times New Roman" panose="02020603050405020304" pitchFamily="18" charset="0"/>
            </a:endParaRPr>
          </a:p>
        </p:txBody>
      </p:sp>
      <p:pic>
        <p:nvPicPr>
          <p:cNvPr id="9" name="Bilde 8" descr="Et bilde som inneholder sketch, tegnefilm, illustrasjon, kunst&#10;&#10;KI-generert innhold kan være feil.">
            <a:extLst>
              <a:ext uri="{FF2B5EF4-FFF2-40B4-BE49-F238E27FC236}">
                <a16:creationId xmlns:a16="http://schemas.microsoft.com/office/drawing/2014/main" id="{F38A04FC-441F-5C4D-32A2-4FF16EC095A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35343" y="-134259"/>
            <a:ext cx="2829266" cy="2607983"/>
          </a:xfrm>
          <a:prstGeom prst="rect">
            <a:avLst/>
          </a:prstGeom>
        </p:spPr>
      </p:pic>
      <p:pic>
        <p:nvPicPr>
          <p:cNvPr id="11" name="Bilde 10" descr="Et bilde som inneholder sketch, tegning, kunst, illustrasjon&#10;&#10;KI-generert innhold kan være feil.">
            <a:extLst>
              <a:ext uri="{FF2B5EF4-FFF2-40B4-BE49-F238E27FC236}">
                <a16:creationId xmlns:a16="http://schemas.microsoft.com/office/drawing/2014/main" id="{FD2CB3C3-6B58-9375-5247-85B87F98EC1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31824" y="2344591"/>
            <a:ext cx="2082800" cy="2470150"/>
          </a:xfrm>
          <a:prstGeom prst="rect">
            <a:avLst/>
          </a:prstGeom>
        </p:spPr>
      </p:pic>
    </p:spTree>
    <p:extLst>
      <p:ext uri="{BB962C8B-B14F-4D97-AF65-F5344CB8AC3E}">
        <p14:creationId xmlns:p14="http://schemas.microsoft.com/office/powerpoint/2010/main" val="3774765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7FB46-7BBE-3BB1-96E7-E1005748F2A0}"/>
            </a:ext>
          </a:extLst>
        </p:cNvPr>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D854B7BA-6572-3276-E7F0-ADF841C78A1C}"/>
              </a:ext>
            </a:extLst>
          </p:cNvPr>
          <p:cNvSpPr>
            <a:spLocks noGrp="1"/>
          </p:cNvSpPr>
          <p:nvPr>
            <p:ph type="pic" sz="quarter" idx="10"/>
          </p:nvPr>
        </p:nvSpPr>
        <p:spPr>
          <a:xfrm>
            <a:off x="0" y="20636"/>
            <a:ext cx="12192000" cy="6816728"/>
          </a:xfrm>
        </p:spPr>
        <p:txBody>
          <a:bodyPr/>
          <a:lstStyle/>
          <a:p>
            <a:endParaRPr lang="nb-NO" dirty="0"/>
          </a:p>
          <a:p>
            <a:endParaRPr lang="nb-NO" dirty="0"/>
          </a:p>
          <a:p>
            <a:pPr marL="0" indent="0">
              <a:buNone/>
            </a:pPr>
            <a:endParaRPr lang="nb-NO" dirty="0"/>
          </a:p>
          <a:p>
            <a:pPr marL="0" indent="0">
              <a:buNone/>
            </a:pPr>
            <a:r>
              <a:rPr lang="nb-NO" b="1" dirty="0"/>
              <a:t>        </a:t>
            </a:r>
          </a:p>
        </p:txBody>
      </p:sp>
      <p:pic>
        <p:nvPicPr>
          <p:cNvPr id="10" name="Bilde 9" descr="Et bilde som inneholder sketch, tegning, illustrasjon, kunst&#10;&#10;KI-generert innhold kan være feil.">
            <a:extLst>
              <a:ext uri="{FF2B5EF4-FFF2-40B4-BE49-F238E27FC236}">
                <a16:creationId xmlns:a16="http://schemas.microsoft.com/office/drawing/2014/main" id="{4F40A42A-0CEF-0E66-9B68-39FC924635E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23693" y="434287"/>
            <a:ext cx="5144613" cy="5815649"/>
          </a:xfrm>
          <a:prstGeom prst="rect">
            <a:avLst/>
          </a:prstGeom>
        </p:spPr>
      </p:pic>
    </p:spTree>
    <p:extLst>
      <p:ext uri="{BB962C8B-B14F-4D97-AF65-F5344CB8AC3E}">
        <p14:creationId xmlns:p14="http://schemas.microsoft.com/office/powerpoint/2010/main" val="1775681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4D08E-D0CB-AB19-E99F-98E2E80F1DDE}"/>
            </a:ext>
          </a:extLst>
        </p:cNvPr>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04533768-BA32-6A14-CC65-564572879DC6}"/>
              </a:ext>
            </a:extLst>
          </p:cNvPr>
          <p:cNvSpPr>
            <a:spLocks noGrp="1"/>
          </p:cNvSpPr>
          <p:nvPr>
            <p:ph type="pic" sz="quarter" idx="10"/>
          </p:nvPr>
        </p:nvSpPr>
        <p:spPr>
          <a:xfrm>
            <a:off x="0" y="20636"/>
            <a:ext cx="3473450" cy="6816728"/>
          </a:xfrm>
        </p:spPr>
        <p:txBody>
          <a:bodyPr/>
          <a:lstStyle/>
          <a:p>
            <a:endParaRPr lang="nb-NO" dirty="0"/>
          </a:p>
          <a:p>
            <a:endParaRPr lang="nb-NO" dirty="0"/>
          </a:p>
          <a:p>
            <a:pPr marL="0" indent="0">
              <a:buNone/>
            </a:pPr>
            <a:endParaRPr lang="nb-NO" dirty="0"/>
          </a:p>
          <a:p>
            <a:pPr marL="0" indent="0">
              <a:buNone/>
            </a:pPr>
            <a:r>
              <a:rPr lang="nb-NO" b="1" dirty="0"/>
              <a:t>        </a:t>
            </a:r>
          </a:p>
        </p:txBody>
      </p:sp>
      <p:sp>
        <p:nvSpPr>
          <p:cNvPr id="3" name="Tittel 2">
            <a:extLst>
              <a:ext uri="{FF2B5EF4-FFF2-40B4-BE49-F238E27FC236}">
                <a16:creationId xmlns:a16="http://schemas.microsoft.com/office/drawing/2014/main" id="{76CCA6E5-2BD5-C815-6324-3B6E14D7C92B}"/>
              </a:ext>
            </a:extLst>
          </p:cNvPr>
          <p:cNvSpPr>
            <a:spLocks noGrp="1"/>
          </p:cNvSpPr>
          <p:nvPr>
            <p:ph type="title"/>
          </p:nvPr>
        </p:nvSpPr>
        <p:spPr>
          <a:xfrm>
            <a:off x="262856" y="2546627"/>
            <a:ext cx="2947737" cy="974083"/>
          </a:xfrm>
        </p:spPr>
        <p:txBody>
          <a:bodyPr>
            <a:normAutofit/>
          </a:bodyPr>
          <a:lstStyle/>
          <a:p>
            <a:pPr algn="l"/>
            <a:r>
              <a:rPr lang="nb-NO" sz="2800" b="1" kern="100" dirty="0">
                <a:solidFill>
                  <a:schemeClr val="bg1"/>
                </a:solidFill>
                <a:cs typeface="Times New Roman" panose="02020603050405020304" pitchFamily="18" charset="0"/>
              </a:rPr>
              <a:t>Trygg og god omsorg for barna</a:t>
            </a:r>
          </a:p>
        </p:txBody>
      </p:sp>
      <p:sp>
        <p:nvSpPr>
          <p:cNvPr id="4" name="Plassholder for tekst 3">
            <a:extLst>
              <a:ext uri="{FF2B5EF4-FFF2-40B4-BE49-F238E27FC236}">
                <a16:creationId xmlns:a16="http://schemas.microsoft.com/office/drawing/2014/main" id="{BAC05290-E563-E417-A764-4639E097CE7D}"/>
              </a:ext>
            </a:extLst>
          </p:cNvPr>
          <p:cNvSpPr>
            <a:spLocks noGrp="1"/>
          </p:cNvSpPr>
          <p:nvPr>
            <p:ph type="body" sz="quarter" idx="11"/>
          </p:nvPr>
        </p:nvSpPr>
        <p:spPr>
          <a:xfrm>
            <a:off x="3736306" y="1600199"/>
            <a:ext cx="7729789" cy="4042611"/>
          </a:xfrm>
        </p:spPr>
        <p:txBody>
          <a:bodyPr>
            <a:noAutofit/>
          </a:bodyPr>
          <a:lstStyle/>
          <a:p>
            <a:pPr marL="0" indent="0">
              <a:buNone/>
            </a:pPr>
            <a:endParaRPr lang="nb-NO" sz="1200" i="1" dirty="0">
              <a:latin typeface="Cambria" panose="02040503050406030204" pitchFamily="18" charset="0"/>
            </a:endParaRPr>
          </a:p>
          <a:p>
            <a:pPr marL="0" indent="0">
              <a:lnSpc>
                <a:spcPct val="130000"/>
              </a:lnSpc>
              <a:buNone/>
            </a:pPr>
            <a:r>
              <a:rPr lang="nb-NO" sz="1200" i="1" dirty="0">
                <a:solidFill>
                  <a:srgbClr val="595959"/>
                </a:solidFill>
                <a:latin typeface="Cambria" panose="02040503050406030204" pitchFamily="18" charset="0"/>
                <a:ea typeface="+mn-ea"/>
                <a:cs typeface="+mn-cs"/>
              </a:rPr>
              <a:t>Ikke alle foreldre klarer å gi barna sine den omsorgen og kjærligheten de trenger, av ulike grunner. Da må andre stille opp. Barn har grunnleggende behov for voksne som bryr seg om dem, og gjør det som trengs for at oppveksten deres skal bli så god som mulig. </a:t>
            </a:r>
          </a:p>
          <a:p>
            <a:pPr marL="0" indent="0">
              <a:lnSpc>
                <a:spcPct val="130000"/>
              </a:lnSpc>
              <a:buNone/>
            </a:pPr>
            <a:r>
              <a:rPr lang="nb-NO" sz="1200" i="1" dirty="0">
                <a:solidFill>
                  <a:srgbClr val="595959"/>
                </a:solidFill>
                <a:latin typeface="Cambria" panose="02040503050406030204" pitchFamily="18" charset="0"/>
                <a:ea typeface="+mn-ea"/>
                <a:cs typeface="+mn-cs"/>
              </a:rPr>
              <a:t>Barna som må flytte fra sine foreldre skal oppleve minst mulig brudd med det de har som er trygt og godt; familie, venner, skole, og fritid. Vi i barnevernstjenesten anstrenger oss maksimalt for å sikre at barnet raskt får tryggheten og støtten det har krav på, og rett til. Vi spør oss alltid «hva er best for barnet», og så prøver vi alt vi kan å få til en slik løsning!</a:t>
            </a:r>
          </a:p>
          <a:p>
            <a:pPr>
              <a:lnSpc>
                <a:spcPct val="130000"/>
              </a:lnSpc>
              <a:buNone/>
            </a:pPr>
            <a:r>
              <a:rPr lang="nb-NO" sz="1200" i="1" dirty="0">
                <a:solidFill>
                  <a:srgbClr val="595959"/>
                </a:solidFill>
                <a:latin typeface="Cambria" panose="02040503050406030204" pitchFamily="18" charset="0"/>
                <a:ea typeface="+mn-ea"/>
                <a:cs typeface="+mn-cs"/>
              </a:rPr>
              <a:t>Hvordan finner vi et trygt og godt fosterhjem for barna?</a:t>
            </a:r>
          </a:p>
          <a:p>
            <a:pPr marL="0" indent="0">
              <a:lnSpc>
                <a:spcPct val="130000"/>
              </a:lnSpc>
              <a:buNone/>
            </a:pPr>
            <a:r>
              <a:rPr lang="nb-NO" sz="1200" i="1" dirty="0">
                <a:solidFill>
                  <a:srgbClr val="595959"/>
                </a:solidFill>
                <a:latin typeface="Cambria" panose="02040503050406030204" pitchFamily="18" charset="0"/>
                <a:ea typeface="+mn-ea"/>
                <a:cs typeface="+mn-cs"/>
              </a:rPr>
              <a:t>Først leter vi i barnets eget nettverk, i slekten eller hos andre som allerede kjenner barnet. Når barnet første kom i kontakt med barnevernet startet vi kartleggingen og involveringen, så vi har nå et godt bilde av hvem det er mulig å engasjere mer. Vi starter der.</a:t>
            </a:r>
          </a:p>
          <a:p>
            <a:pPr marL="0" indent="0">
              <a:lnSpc>
                <a:spcPct val="130000"/>
              </a:lnSpc>
              <a:buNone/>
            </a:pPr>
            <a:r>
              <a:rPr lang="nb-NO" sz="1200" i="1" dirty="0">
                <a:solidFill>
                  <a:srgbClr val="595959"/>
                </a:solidFill>
                <a:latin typeface="Cambria" panose="02040503050406030204" pitchFamily="18" charset="0"/>
                <a:ea typeface="+mn-ea"/>
                <a:cs typeface="+mn-cs"/>
              </a:rPr>
              <a:t>./.</a:t>
            </a:r>
          </a:p>
          <a:p>
            <a:pPr marL="0" indent="0">
              <a:buNone/>
            </a:pPr>
            <a:endParaRPr lang="nb-NO" sz="1200" i="1" kern="100" dirty="0">
              <a:effectLst/>
              <a:latin typeface="Cambria" panose="02040503050406030204" pitchFamily="18" charset="0"/>
              <a:ea typeface="Aptos" panose="020B0004020202020204" pitchFamily="34" charset="0"/>
              <a:cs typeface="Times New Roman" panose="02020603050405020304" pitchFamily="18" charset="0"/>
            </a:endParaRPr>
          </a:p>
          <a:p>
            <a:pPr marL="0" indent="0">
              <a:buNone/>
            </a:pPr>
            <a:endParaRPr lang="nb-NO" sz="1200" i="1" dirty="0">
              <a:effectLst/>
              <a:latin typeface="Cambria" panose="02040503050406030204" pitchFamily="18" charset="0"/>
              <a:ea typeface="Calibri" panose="020F0502020204030204" pitchFamily="34" charset="0"/>
              <a:cs typeface="Times New Roman" panose="02020603050405020304" pitchFamily="18" charset="0"/>
            </a:endParaRPr>
          </a:p>
          <a:p>
            <a:pPr marL="0" indent="0">
              <a:buNone/>
            </a:pPr>
            <a:endParaRPr lang="nb-NO" sz="1200" i="1" kern="100" dirty="0">
              <a:effectLst/>
              <a:latin typeface="Cambria" panose="02040503050406030204" pitchFamily="18" charset="0"/>
              <a:ea typeface="Aptos" panose="020B0004020202020204" pitchFamily="34" charset="0"/>
              <a:cs typeface="Times New Roman" panose="02020603050405020304" pitchFamily="18" charset="0"/>
            </a:endParaRPr>
          </a:p>
        </p:txBody>
      </p:sp>
      <p:pic>
        <p:nvPicPr>
          <p:cNvPr id="7" name="Bilde 6" descr="Et bilde som inneholder tegning, sketch, illustrasjon, smil&#10;&#10;KI-generert innhold kan være feil.">
            <a:extLst>
              <a:ext uri="{FF2B5EF4-FFF2-40B4-BE49-F238E27FC236}">
                <a16:creationId xmlns:a16="http://schemas.microsoft.com/office/drawing/2014/main" id="{993EA48F-7155-5C75-A4AA-2775DBACDA1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0231" y="3186259"/>
            <a:ext cx="3646075" cy="3250087"/>
          </a:xfrm>
          <a:prstGeom prst="rect">
            <a:avLst/>
          </a:prstGeom>
        </p:spPr>
      </p:pic>
      <p:pic>
        <p:nvPicPr>
          <p:cNvPr id="12" name="Bilde 11" descr="Et bilde som inneholder sketch, tegning, illustrasjon, Menneskeansikt&#10;&#10;KI-generert innhold kan være feil.">
            <a:extLst>
              <a:ext uri="{FF2B5EF4-FFF2-40B4-BE49-F238E27FC236}">
                <a16:creationId xmlns:a16="http://schemas.microsoft.com/office/drawing/2014/main" id="{DF8FEB6D-9590-1F31-B9B9-D53413CC7AE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209987" y="4361231"/>
            <a:ext cx="1720721" cy="2563157"/>
          </a:xfrm>
          <a:prstGeom prst="rect">
            <a:avLst/>
          </a:prstGeom>
        </p:spPr>
      </p:pic>
    </p:spTree>
    <p:extLst>
      <p:ext uri="{BB962C8B-B14F-4D97-AF65-F5344CB8AC3E}">
        <p14:creationId xmlns:p14="http://schemas.microsoft.com/office/powerpoint/2010/main" val="3942045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1D2E5-8143-4331-EC30-B20CDD3CDE4A}"/>
            </a:ext>
          </a:extLst>
        </p:cNvPr>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1CC4ECE5-A93E-3FF6-C171-79A73BB129C5}"/>
              </a:ext>
            </a:extLst>
          </p:cNvPr>
          <p:cNvSpPr>
            <a:spLocks noGrp="1"/>
          </p:cNvSpPr>
          <p:nvPr>
            <p:ph type="pic" sz="quarter" idx="10"/>
          </p:nvPr>
        </p:nvSpPr>
        <p:spPr>
          <a:xfrm>
            <a:off x="0" y="20636"/>
            <a:ext cx="3473450" cy="6816728"/>
          </a:xfrm>
        </p:spPr>
        <p:txBody>
          <a:bodyPr/>
          <a:lstStyle/>
          <a:p>
            <a:endParaRPr lang="nb-NO" dirty="0"/>
          </a:p>
          <a:p>
            <a:endParaRPr lang="nb-NO" dirty="0"/>
          </a:p>
          <a:p>
            <a:pPr marL="0" indent="0">
              <a:buNone/>
            </a:pPr>
            <a:endParaRPr lang="nb-NO" dirty="0"/>
          </a:p>
          <a:p>
            <a:pPr marL="0" indent="0">
              <a:buNone/>
            </a:pPr>
            <a:r>
              <a:rPr lang="nb-NO" b="1" dirty="0"/>
              <a:t>        </a:t>
            </a:r>
          </a:p>
        </p:txBody>
      </p:sp>
      <p:sp>
        <p:nvSpPr>
          <p:cNvPr id="3" name="Tittel 2">
            <a:extLst>
              <a:ext uri="{FF2B5EF4-FFF2-40B4-BE49-F238E27FC236}">
                <a16:creationId xmlns:a16="http://schemas.microsoft.com/office/drawing/2014/main" id="{2784244D-6CB5-7D47-9708-3177B04BEB0C}"/>
              </a:ext>
            </a:extLst>
          </p:cNvPr>
          <p:cNvSpPr>
            <a:spLocks noGrp="1"/>
          </p:cNvSpPr>
          <p:nvPr>
            <p:ph type="title"/>
          </p:nvPr>
        </p:nvSpPr>
        <p:spPr>
          <a:xfrm>
            <a:off x="262856" y="2546627"/>
            <a:ext cx="2947737" cy="974083"/>
          </a:xfrm>
        </p:spPr>
        <p:txBody>
          <a:bodyPr>
            <a:normAutofit/>
          </a:bodyPr>
          <a:lstStyle/>
          <a:p>
            <a:pPr algn="l"/>
            <a:r>
              <a:rPr lang="nb-NO" sz="2800" b="1" kern="100" dirty="0">
                <a:solidFill>
                  <a:schemeClr val="bg1"/>
                </a:solidFill>
                <a:cs typeface="Times New Roman" panose="02020603050405020304" pitchFamily="18" charset="0"/>
              </a:rPr>
              <a:t>Trygg og god omsorg for barna</a:t>
            </a:r>
          </a:p>
        </p:txBody>
      </p:sp>
      <p:sp>
        <p:nvSpPr>
          <p:cNvPr id="4" name="Plassholder for tekst 3">
            <a:extLst>
              <a:ext uri="{FF2B5EF4-FFF2-40B4-BE49-F238E27FC236}">
                <a16:creationId xmlns:a16="http://schemas.microsoft.com/office/drawing/2014/main" id="{50F1423A-6B4B-F47C-62D9-6D05F43967E9}"/>
              </a:ext>
            </a:extLst>
          </p:cNvPr>
          <p:cNvSpPr>
            <a:spLocks noGrp="1"/>
          </p:cNvSpPr>
          <p:nvPr>
            <p:ph type="body" sz="quarter" idx="11"/>
          </p:nvPr>
        </p:nvSpPr>
        <p:spPr>
          <a:xfrm>
            <a:off x="3928811" y="1365346"/>
            <a:ext cx="7729789" cy="4770761"/>
          </a:xfrm>
        </p:spPr>
        <p:txBody>
          <a:bodyPr>
            <a:noAutofit/>
          </a:bodyPr>
          <a:lstStyle/>
          <a:p>
            <a:pPr marL="0" indent="0">
              <a:lnSpc>
                <a:spcPct val="130000"/>
              </a:lnSpc>
              <a:buNone/>
            </a:pPr>
            <a:r>
              <a:rPr lang="nb-NO" sz="1200" i="1" dirty="0">
                <a:solidFill>
                  <a:srgbClr val="595959"/>
                </a:solidFill>
                <a:latin typeface="Cambria" panose="02040503050406030204" pitchFamily="18" charset="0"/>
                <a:ea typeface="+mn-ea"/>
                <a:cs typeface="+mn-cs"/>
              </a:rPr>
              <a:t>./.</a:t>
            </a:r>
          </a:p>
          <a:p>
            <a:pPr marL="0" indent="0">
              <a:lnSpc>
                <a:spcPct val="130000"/>
              </a:lnSpc>
              <a:buNone/>
            </a:pPr>
            <a:r>
              <a:rPr lang="nb-NO" sz="1200" i="1" dirty="0">
                <a:solidFill>
                  <a:srgbClr val="595959"/>
                </a:solidFill>
                <a:latin typeface="Cambria" panose="02040503050406030204" pitchFamily="18" charset="0"/>
                <a:ea typeface="+mn-ea"/>
                <a:cs typeface="+mn-cs"/>
              </a:rPr>
              <a:t>Det er ikke alltid mulig, og noen ganger ikke ønskelig, for barnet å bo hos noen det kjenner fra før. Vi vil likevel at de flytter kortest mulig, slik at de kan beholde venner, skole og fritidsaktiviteter. Derfor skal vi finne mange flere mulige fosterforeldre enn vi trenger til enhver tid. Da kan vi matche mulige fosterforeldre med det enkelte barns behov. </a:t>
            </a:r>
          </a:p>
          <a:p>
            <a:pPr marL="0" indent="0">
              <a:lnSpc>
                <a:spcPct val="130000"/>
              </a:lnSpc>
              <a:buNone/>
            </a:pPr>
            <a:r>
              <a:rPr lang="nb-NO" sz="1200" i="1" dirty="0">
                <a:solidFill>
                  <a:srgbClr val="595959"/>
                </a:solidFill>
                <a:latin typeface="Cambria" panose="02040503050406030204" pitchFamily="18" charset="0"/>
                <a:ea typeface="+mn-ea"/>
                <a:cs typeface="+mn-cs"/>
              </a:rPr>
              <a:t>Vi styrker vår oppfølging av fosterhjemmene, og gjør oss mer tilgjengelige for dem dersom noe skjer. Vi har fagtreff, og vi etablerer nettverk av flere fosterfamilier rundt en ressursfamilie. Fosterforeldre skal ikke føle seg alene i oppdraget. Vi har avklart alt det formelle, honorar og frikjøp, refusjoner og samvær. Slik at vi kan være både tydelige og overbevisende når vi setter oss ned med de mest aktuelle for å bli barnets fosterhjem.</a:t>
            </a:r>
          </a:p>
          <a:p>
            <a:pPr marL="0" indent="0">
              <a:lnSpc>
                <a:spcPct val="130000"/>
              </a:lnSpc>
              <a:buNone/>
            </a:pPr>
            <a:r>
              <a:rPr lang="nb-NO" sz="1200" i="1" dirty="0">
                <a:solidFill>
                  <a:srgbClr val="595959"/>
                </a:solidFill>
                <a:latin typeface="Cambria" panose="02040503050406030204" pitchFamily="18" charset="0"/>
                <a:ea typeface="+mn-ea"/>
                <a:cs typeface="+mn-cs"/>
              </a:rPr>
              <a:t>Lykkes vi, vil mange barn få en litt mykere overgang fra livet i deres egen familie til deres nye hjem. Bruddet blir mindre, fordi de kan beholde skole, venner og nettverk. Og bruddene blir færre, fordi mennesker som allerede fra tidligere er engasjert i barna blir mer involvert i barnas liv. Det øker sjansen for at barnets oppvekst bli tryggere, at de klarer skole bedre, de får mindre psykisk helseutfordringer, og at de langsiktige konsekvensene blir mindre dramatiske. Barna opplever at flere er glad i dem!  </a:t>
            </a:r>
          </a:p>
          <a:p>
            <a:pPr>
              <a:lnSpc>
                <a:spcPct val="130000"/>
              </a:lnSpc>
              <a:buNone/>
            </a:pPr>
            <a:r>
              <a:rPr lang="nb-NO" sz="1200" i="1" dirty="0">
                <a:solidFill>
                  <a:srgbClr val="595959"/>
                </a:solidFill>
                <a:latin typeface="Cambria" panose="02040503050406030204" pitchFamily="18" charset="0"/>
                <a:ea typeface="+mn-ea"/>
                <a:cs typeface="+mn-cs"/>
              </a:rPr>
              <a:t>Denne </a:t>
            </a:r>
            <a:r>
              <a:rPr lang="nb-NO" sz="1200" i="1" dirty="0" err="1">
                <a:solidFill>
                  <a:srgbClr val="595959"/>
                </a:solidFill>
                <a:latin typeface="Cambria" panose="02040503050406030204" pitchFamily="18" charset="0"/>
                <a:ea typeface="+mn-ea"/>
                <a:cs typeface="+mn-cs"/>
              </a:rPr>
              <a:t>ABCD’en</a:t>
            </a:r>
            <a:r>
              <a:rPr lang="nb-NO" sz="1200" i="1" dirty="0">
                <a:solidFill>
                  <a:srgbClr val="595959"/>
                </a:solidFill>
                <a:latin typeface="Cambria" panose="02040503050406030204" pitchFamily="18" charset="0"/>
                <a:ea typeface="+mn-ea"/>
                <a:cs typeface="+mn-cs"/>
              </a:rPr>
              <a:t> er en veileder til hvordan rekrutteringsarbeidet kan gjøres. </a:t>
            </a:r>
          </a:p>
          <a:p>
            <a:pPr marL="0" indent="0">
              <a:buNone/>
            </a:pPr>
            <a:endParaRPr lang="nb-NO" sz="1200" i="1" kern="100" dirty="0">
              <a:effectLst/>
              <a:latin typeface="Cambria" panose="02040503050406030204" pitchFamily="18" charset="0"/>
              <a:ea typeface="Aptos" panose="020B0004020202020204" pitchFamily="34" charset="0"/>
              <a:cs typeface="Times New Roman" panose="02020603050405020304" pitchFamily="18" charset="0"/>
            </a:endParaRPr>
          </a:p>
          <a:p>
            <a:pPr marL="0" indent="0">
              <a:buNone/>
            </a:pPr>
            <a:endParaRPr lang="nb-NO" sz="1200" i="1" dirty="0">
              <a:effectLst/>
              <a:latin typeface="Cambria" panose="02040503050406030204" pitchFamily="18" charset="0"/>
              <a:ea typeface="Calibri" panose="020F0502020204030204" pitchFamily="34" charset="0"/>
              <a:cs typeface="Times New Roman" panose="02020603050405020304" pitchFamily="18" charset="0"/>
            </a:endParaRPr>
          </a:p>
          <a:p>
            <a:pPr marL="0" indent="0">
              <a:buNone/>
            </a:pPr>
            <a:endParaRPr lang="nb-NO" sz="1200" i="1" kern="100" dirty="0">
              <a:effectLst/>
              <a:latin typeface="Cambria" panose="02040503050406030204" pitchFamily="18" charset="0"/>
              <a:ea typeface="Aptos" panose="020B0004020202020204" pitchFamily="34" charset="0"/>
              <a:cs typeface="Times New Roman" panose="02020603050405020304" pitchFamily="18" charset="0"/>
            </a:endParaRPr>
          </a:p>
        </p:txBody>
      </p:sp>
      <p:pic>
        <p:nvPicPr>
          <p:cNvPr id="6" name="Bilde 5" descr="Et bilde som inneholder sketch, tegning, illustrasjon, kunst&#10;&#10;KI-generert innhold kan være feil.">
            <a:extLst>
              <a:ext uri="{FF2B5EF4-FFF2-40B4-BE49-F238E27FC236}">
                <a16:creationId xmlns:a16="http://schemas.microsoft.com/office/drawing/2014/main" id="{99A82A1A-40D0-3F90-503B-E4F991B4D25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5708" y="3641224"/>
            <a:ext cx="2907742" cy="3075625"/>
          </a:xfrm>
          <a:prstGeom prst="rect">
            <a:avLst/>
          </a:prstGeom>
        </p:spPr>
      </p:pic>
      <p:pic>
        <p:nvPicPr>
          <p:cNvPr id="8" name="Bilde 7" descr="Et bilde som inneholder sketch, tegning, clip art, sort og hvit&#10;&#10;KI-generert innhold kan være feil.">
            <a:extLst>
              <a:ext uri="{FF2B5EF4-FFF2-40B4-BE49-F238E27FC236}">
                <a16:creationId xmlns:a16="http://schemas.microsoft.com/office/drawing/2014/main" id="{B65EA096-F6BF-05D4-2AE7-52B3AD39732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181542" y="4672149"/>
            <a:ext cx="2444750" cy="2044700"/>
          </a:xfrm>
          <a:prstGeom prst="rect">
            <a:avLst/>
          </a:prstGeom>
        </p:spPr>
      </p:pic>
      <p:pic>
        <p:nvPicPr>
          <p:cNvPr id="9" name="Bilde 8" descr="Et bilde som inneholder sketch, tegning, illustrasjon, Animasjon&#10;&#10;KI-generert innhold kan være feil.">
            <a:extLst>
              <a:ext uri="{FF2B5EF4-FFF2-40B4-BE49-F238E27FC236}">
                <a16:creationId xmlns:a16="http://schemas.microsoft.com/office/drawing/2014/main" id="{810C178B-DC81-C5C5-20C8-D1A056C7229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990204" y="141151"/>
            <a:ext cx="1535042" cy="1409732"/>
          </a:xfrm>
          <a:prstGeom prst="rect">
            <a:avLst/>
          </a:prstGeom>
        </p:spPr>
      </p:pic>
    </p:spTree>
    <p:extLst>
      <p:ext uri="{BB962C8B-B14F-4D97-AF65-F5344CB8AC3E}">
        <p14:creationId xmlns:p14="http://schemas.microsoft.com/office/powerpoint/2010/main" val="2422939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C0F5D-FDFA-A09F-1987-283C55296AB2}"/>
            </a:ext>
          </a:extLst>
        </p:cNvPr>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A6C60AF5-026B-D465-E225-21A667F0D432}"/>
              </a:ext>
            </a:extLst>
          </p:cNvPr>
          <p:cNvSpPr>
            <a:spLocks noGrp="1"/>
          </p:cNvSpPr>
          <p:nvPr>
            <p:ph type="pic" sz="quarter" idx="10"/>
          </p:nvPr>
        </p:nvSpPr>
        <p:spPr>
          <a:xfrm>
            <a:off x="0" y="20636"/>
            <a:ext cx="6400800" cy="6816728"/>
          </a:xfrm>
        </p:spPr>
        <p:txBody>
          <a:bodyPr/>
          <a:lstStyle/>
          <a:p>
            <a:endParaRPr lang="nb-NO" dirty="0"/>
          </a:p>
          <a:p>
            <a:endParaRPr lang="nb-NO" dirty="0"/>
          </a:p>
          <a:p>
            <a:pPr marL="0" indent="0">
              <a:buNone/>
            </a:pPr>
            <a:endParaRPr lang="nb-NO" dirty="0"/>
          </a:p>
          <a:p>
            <a:pPr marL="0" indent="0">
              <a:buNone/>
            </a:pPr>
            <a:r>
              <a:rPr lang="nb-NO" b="1" dirty="0"/>
              <a:t>        </a:t>
            </a:r>
          </a:p>
        </p:txBody>
      </p:sp>
      <p:sp>
        <p:nvSpPr>
          <p:cNvPr id="3" name="Tittel 2">
            <a:extLst>
              <a:ext uri="{FF2B5EF4-FFF2-40B4-BE49-F238E27FC236}">
                <a16:creationId xmlns:a16="http://schemas.microsoft.com/office/drawing/2014/main" id="{F1267A84-F645-65A8-C6B4-B22460143DAF}"/>
              </a:ext>
            </a:extLst>
          </p:cNvPr>
          <p:cNvSpPr>
            <a:spLocks noGrp="1"/>
          </p:cNvSpPr>
          <p:nvPr>
            <p:ph type="title"/>
          </p:nvPr>
        </p:nvSpPr>
        <p:spPr>
          <a:xfrm>
            <a:off x="6733948" y="1430368"/>
            <a:ext cx="7727043" cy="1068298"/>
          </a:xfrm>
        </p:spPr>
        <p:txBody>
          <a:bodyPr>
            <a:normAutofit/>
          </a:bodyPr>
          <a:lstStyle/>
          <a:p>
            <a:pPr algn="l"/>
            <a:r>
              <a:rPr lang="nb-NO" sz="2800" b="1" kern="100" dirty="0">
                <a:solidFill>
                  <a:srgbClr val="00B0F0"/>
                </a:solidFill>
                <a:cs typeface="Times New Roman" panose="02020603050405020304" pitchFamily="18" charset="0"/>
              </a:rPr>
              <a:t>ABCD:</a:t>
            </a:r>
          </a:p>
        </p:txBody>
      </p:sp>
      <p:sp>
        <p:nvSpPr>
          <p:cNvPr id="4" name="Plassholder for tekst 3">
            <a:extLst>
              <a:ext uri="{FF2B5EF4-FFF2-40B4-BE49-F238E27FC236}">
                <a16:creationId xmlns:a16="http://schemas.microsoft.com/office/drawing/2014/main" id="{4686B005-1D93-0B4D-AB70-BF93A6FE8BB3}"/>
              </a:ext>
            </a:extLst>
          </p:cNvPr>
          <p:cNvSpPr>
            <a:spLocks noGrp="1"/>
          </p:cNvSpPr>
          <p:nvPr>
            <p:ph type="body" sz="quarter" idx="11"/>
          </p:nvPr>
        </p:nvSpPr>
        <p:spPr>
          <a:xfrm>
            <a:off x="6733948" y="2498666"/>
            <a:ext cx="8786298" cy="5153418"/>
          </a:xfrm>
        </p:spPr>
        <p:txBody>
          <a:bodyPr>
            <a:normAutofit/>
          </a:bodyPr>
          <a:lstStyle/>
          <a:p>
            <a:pPr>
              <a:buNone/>
            </a:pPr>
            <a:r>
              <a:rPr lang="nb-NO" sz="1200" dirty="0">
                <a:solidFill>
                  <a:srgbClr val="595959"/>
                </a:solidFill>
                <a:effectLst/>
                <a:latin typeface="Cambria" panose="02040503050406030204" pitchFamily="18" charset="0"/>
                <a:ea typeface="Times New Roman" panose="02020603050405020304" pitchFamily="18" charset="0"/>
              </a:rPr>
              <a:t> </a:t>
            </a:r>
            <a:endParaRPr lang="nb-NO" sz="1200" dirty="0">
              <a:effectLst/>
              <a:latin typeface="Cambria" panose="02040503050406030204" pitchFamily="18" charset="0"/>
              <a:ea typeface="Times New Roman" panose="02020603050405020304" pitchFamily="18" charset="0"/>
            </a:endParaRPr>
          </a:p>
          <a:p>
            <a:pPr>
              <a:buFont typeface="+mj-lt"/>
              <a:buAutoNum type="alphaLcParenR"/>
            </a:pPr>
            <a:r>
              <a:rPr lang="nb-NO" sz="1200" u="sng" kern="1200" dirty="0">
                <a:solidFill>
                  <a:srgbClr val="595959"/>
                </a:solidFill>
                <a:effectLst/>
                <a:latin typeface="Cambria" panose="02040503050406030204" pitchFamily="18" charset="0"/>
                <a:ea typeface="+mn-ea"/>
                <a:cs typeface="+mn-cs"/>
              </a:rPr>
              <a:t>Hvem</a:t>
            </a:r>
            <a:r>
              <a:rPr lang="nb-NO" sz="1200" kern="1200" dirty="0">
                <a:solidFill>
                  <a:srgbClr val="595959"/>
                </a:solidFill>
                <a:effectLst/>
                <a:latin typeface="Cambria" panose="02040503050406030204" pitchFamily="18" charset="0"/>
                <a:ea typeface="+mn-ea"/>
                <a:cs typeface="+mn-cs"/>
              </a:rPr>
              <a:t> ser dere etter?</a:t>
            </a:r>
          </a:p>
          <a:p>
            <a:pPr>
              <a:buFont typeface="+mj-lt"/>
              <a:buAutoNum type="alphaLcParenR"/>
            </a:pPr>
            <a:r>
              <a:rPr lang="nb-NO" sz="1200" u="sng" kern="1200" dirty="0">
                <a:solidFill>
                  <a:srgbClr val="595959"/>
                </a:solidFill>
                <a:effectLst/>
                <a:latin typeface="Cambria" panose="02040503050406030204" pitchFamily="18" charset="0"/>
                <a:ea typeface="+mn-ea"/>
                <a:cs typeface="+mn-cs"/>
              </a:rPr>
              <a:t>Hva</a:t>
            </a:r>
            <a:r>
              <a:rPr lang="nb-NO" sz="1200" kern="1200" dirty="0">
                <a:solidFill>
                  <a:srgbClr val="595959"/>
                </a:solidFill>
                <a:effectLst/>
                <a:latin typeface="Cambria" panose="02040503050406030204" pitchFamily="18" charset="0"/>
                <a:ea typeface="+mn-ea"/>
                <a:cs typeface="+mn-cs"/>
              </a:rPr>
              <a:t> skal dere tilby?</a:t>
            </a:r>
          </a:p>
          <a:p>
            <a:pPr>
              <a:buFont typeface="+mj-lt"/>
              <a:buAutoNum type="alphaLcParenR"/>
            </a:pPr>
            <a:r>
              <a:rPr lang="nb-NO" sz="1200" u="sng" kern="1200" dirty="0">
                <a:solidFill>
                  <a:srgbClr val="595959"/>
                </a:solidFill>
                <a:effectLst/>
                <a:latin typeface="Cambria" panose="02040503050406030204" pitchFamily="18" charset="0"/>
                <a:ea typeface="+mn-ea"/>
                <a:cs typeface="+mn-cs"/>
              </a:rPr>
              <a:t>Hvor</a:t>
            </a:r>
            <a:r>
              <a:rPr lang="nb-NO" sz="1200" kern="1200" dirty="0">
                <a:solidFill>
                  <a:srgbClr val="595959"/>
                </a:solidFill>
                <a:effectLst/>
                <a:latin typeface="Cambria" panose="02040503050406030204" pitchFamily="18" charset="0"/>
                <a:ea typeface="+mn-ea"/>
                <a:cs typeface="+mn-cs"/>
              </a:rPr>
              <a:t> finner dere de rette folk</a:t>
            </a:r>
            <a:r>
              <a:rPr lang="nb-NO" sz="1200" dirty="0">
                <a:solidFill>
                  <a:srgbClr val="595959"/>
                </a:solidFill>
                <a:effectLst/>
                <a:latin typeface="Cambria" panose="02040503050406030204" pitchFamily="18" charset="0"/>
                <a:ea typeface="+mn-ea"/>
                <a:cs typeface="+mn-cs"/>
              </a:rPr>
              <a:t>ene</a:t>
            </a:r>
            <a:r>
              <a:rPr lang="nb-NO" sz="1200" kern="1200" dirty="0">
                <a:solidFill>
                  <a:srgbClr val="595959"/>
                </a:solidFill>
                <a:effectLst/>
                <a:latin typeface="Cambria" panose="02040503050406030204" pitchFamily="18" charset="0"/>
                <a:ea typeface="+mn-ea"/>
                <a:cs typeface="+mn-cs"/>
              </a:rPr>
              <a:t>?</a:t>
            </a:r>
            <a:br>
              <a:rPr lang="nb-NO" sz="1200" kern="1200" dirty="0">
                <a:solidFill>
                  <a:srgbClr val="595959"/>
                </a:solidFill>
                <a:effectLst/>
                <a:latin typeface="Cambria" panose="02040503050406030204" pitchFamily="18" charset="0"/>
                <a:ea typeface="+mn-ea"/>
                <a:cs typeface="+mn-cs"/>
              </a:rPr>
            </a:br>
            <a:r>
              <a:rPr lang="nb-NO" sz="1200" kern="1200" dirty="0">
                <a:solidFill>
                  <a:srgbClr val="595959"/>
                </a:solidFill>
                <a:effectLst/>
                <a:latin typeface="Cambria" panose="02040503050406030204" pitchFamily="18" charset="0"/>
                <a:ea typeface="+mn-ea"/>
                <a:cs typeface="+mn-cs"/>
              </a:rPr>
              <a:t>	1) Sørg for at rekrutteringsprosessen er kjent for flere</a:t>
            </a:r>
            <a:br>
              <a:rPr lang="nb-NO" sz="1200" kern="1200" dirty="0">
                <a:solidFill>
                  <a:srgbClr val="595959"/>
                </a:solidFill>
                <a:effectLst/>
                <a:latin typeface="Cambria" panose="02040503050406030204" pitchFamily="18" charset="0"/>
                <a:ea typeface="+mn-ea"/>
                <a:cs typeface="+mn-cs"/>
              </a:rPr>
            </a:br>
            <a:r>
              <a:rPr lang="nb-NO" sz="1200" kern="1200" dirty="0">
                <a:solidFill>
                  <a:srgbClr val="595959"/>
                </a:solidFill>
                <a:effectLst/>
                <a:latin typeface="Cambria" panose="02040503050406030204" pitchFamily="18" charset="0"/>
                <a:ea typeface="+mn-ea"/>
                <a:cs typeface="+mn-cs"/>
              </a:rPr>
              <a:t>	2) Let i nettverk og på steder de kanskje er </a:t>
            </a:r>
          </a:p>
          <a:p>
            <a:pPr>
              <a:buFont typeface="+mj-lt"/>
              <a:buAutoNum type="alphaLcParenR"/>
            </a:pPr>
            <a:r>
              <a:rPr lang="nb-NO" sz="1200" u="sng" kern="1200" dirty="0">
                <a:solidFill>
                  <a:srgbClr val="595959"/>
                </a:solidFill>
                <a:effectLst/>
                <a:latin typeface="Cambria" panose="02040503050406030204" pitchFamily="18" charset="0"/>
                <a:ea typeface="+mn-ea"/>
                <a:cs typeface="+mn-cs"/>
              </a:rPr>
              <a:t>Hvordan</a:t>
            </a:r>
            <a:r>
              <a:rPr lang="nb-NO" sz="1200" kern="1200" dirty="0">
                <a:solidFill>
                  <a:srgbClr val="595959"/>
                </a:solidFill>
                <a:effectLst/>
                <a:latin typeface="Cambria" panose="02040503050406030204" pitchFamily="18" charset="0"/>
                <a:ea typeface="+mn-ea"/>
                <a:cs typeface="+mn-cs"/>
              </a:rPr>
              <a:t> får dere de rette folka ansatt?</a:t>
            </a:r>
            <a:br>
              <a:rPr lang="nb-NO" sz="1200" kern="1200" dirty="0">
                <a:solidFill>
                  <a:srgbClr val="595959"/>
                </a:solidFill>
                <a:effectLst/>
                <a:latin typeface="Cambria" panose="02040503050406030204" pitchFamily="18" charset="0"/>
                <a:ea typeface="+mn-ea"/>
                <a:cs typeface="+mn-cs"/>
              </a:rPr>
            </a:br>
            <a:r>
              <a:rPr lang="nb-NO" sz="1200" kern="1200" dirty="0">
                <a:solidFill>
                  <a:srgbClr val="595959"/>
                </a:solidFill>
                <a:effectLst/>
                <a:latin typeface="Cambria" panose="02040503050406030204" pitchFamily="18" charset="0"/>
                <a:ea typeface="+mn-ea"/>
                <a:cs typeface="+mn-cs"/>
              </a:rPr>
              <a:t>	1</a:t>
            </a:r>
            <a:r>
              <a:rPr lang="nb-NO" sz="1200" dirty="0">
                <a:solidFill>
                  <a:srgbClr val="595959"/>
                </a:solidFill>
                <a:latin typeface="Cambria" panose="02040503050406030204" pitchFamily="18" charset="0"/>
                <a:ea typeface="+mn-ea"/>
                <a:cs typeface="+mn-cs"/>
              </a:rPr>
              <a:t>) Motiver!</a:t>
            </a:r>
            <a:br>
              <a:rPr lang="nb-NO" sz="1200" dirty="0">
                <a:solidFill>
                  <a:srgbClr val="595959"/>
                </a:solidFill>
                <a:latin typeface="Cambria" panose="02040503050406030204" pitchFamily="18" charset="0"/>
                <a:ea typeface="+mn-ea"/>
                <a:cs typeface="+mn-cs"/>
              </a:rPr>
            </a:br>
            <a:r>
              <a:rPr lang="nb-NO" sz="1200" dirty="0">
                <a:solidFill>
                  <a:srgbClr val="595959"/>
                </a:solidFill>
                <a:latin typeface="Cambria" panose="02040503050406030204" pitchFamily="18" charset="0"/>
                <a:ea typeface="+mn-ea"/>
                <a:cs typeface="+mn-cs"/>
              </a:rPr>
              <a:t>	2) Finn flere enn dere trenger</a:t>
            </a:r>
            <a:br>
              <a:rPr lang="nb-NO" sz="1200" dirty="0">
                <a:solidFill>
                  <a:srgbClr val="595959"/>
                </a:solidFill>
                <a:latin typeface="Cambria" panose="02040503050406030204" pitchFamily="18" charset="0"/>
                <a:ea typeface="+mn-ea"/>
                <a:cs typeface="+mn-cs"/>
              </a:rPr>
            </a:br>
            <a:r>
              <a:rPr lang="nb-NO" sz="1200" dirty="0">
                <a:solidFill>
                  <a:srgbClr val="595959"/>
                </a:solidFill>
                <a:latin typeface="Cambria" panose="02040503050406030204" pitchFamily="18" charset="0"/>
                <a:ea typeface="+mn-ea"/>
                <a:cs typeface="+mn-cs"/>
              </a:rPr>
              <a:t>	3) Sluttprosess når fosterforeldre til barnet er klart</a:t>
            </a:r>
          </a:p>
          <a:p>
            <a:pPr>
              <a:buFont typeface="+mj-lt"/>
              <a:buAutoNum type="alphaLcParenR"/>
            </a:pPr>
            <a:endParaRPr lang="nb-NO" sz="1200" dirty="0">
              <a:solidFill>
                <a:srgbClr val="595959"/>
              </a:solidFill>
              <a:latin typeface="Cambria" panose="02040503050406030204" pitchFamily="18" charset="0"/>
              <a:ea typeface="+mn-ea"/>
              <a:cs typeface="+mn-cs"/>
            </a:endParaRPr>
          </a:p>
          <a:p>
            <a:pPr marL="0" indent="0">
              <a:buNone/>
            </a:pPr>
            <a:endParaRPr lang="nb-NO" sz="1200" kern="100" dirty="0">
              <a:effectLst/>
              <a:latin typeface="Cambria" panose="02040503050406030204" pitchFamily="18" charset="0"/>
              <a:ea typeface="Aptos" panose="020B0004020202020204" pitchFamily="34" charset="0"/>
              <a:cs typeface="Times New Roman" panose="02020603050405020304" pitchFamily="18" charset="0"/>
            </a:endParaRPr>
          </a:p>
          <a:p>
            <a:pPr marL="0" indent="0">
              <a:buNone/>
            </a:pPr>
            <a:endParaRPr lang="nb-NO" sz="1200" dirty="0">
              <a:effectLst/>
              <a:latin typeface="Cambria" panose="02040503050406030204" pitchFamily="18" charset="0"/>
              <a:ea typeface="Calibri" panose="020F0502020204030204" pitchFamily="34" charset="0"/>
              <a:cs typeface="Times New Roman" panose="02020603050405020304" pitchFamily="18" charset="0"/>
            </a:endParaRPr>
          </a:p>
          <a:p>
            <a:pPr marL="0" indent="0">
              <a:buNone/>
            </a:pPr>
            <a:endParaRPr lang="nb-NO" sz="1200" kern="100" dirty="0">
              <a:effectLst/>
              <a:latin typeface="Cambria" panose="02040503050406030204" pitchFamily="18" charset="0"/>
              <a:ea typeface="Aptos" panose="020B0004020202020204" pitchFamily="34" charset="0"/>
              <a:cs typeface="Times New Roman" panose="02020603050405020304" pitchFamily="18" charset="0"/>
            </a:endParaRPr>
          </a:p>
        </p:txBody>
      </p:sp>
      <p:pic>
        <p:nvPicPr>
          <p:cNvPr id="9" name="Bilde 8" descr="Et bilde som inneholder illustrasjon, tegning, Tegnefilm, tegnefilm&#10;&#10;KI-generert innhold kan være feil.">
            <a:extLst>
              <a:ext uri="{FF2B5EF4-FFF2-40B4-BE49-F238E27FC236}">
                <a16:creationId xmlns:a16="http://schemas.microsoft.com/office/drawing/2014/main" id="{643B9936-0387-C4F5-6AAB-D6D7C519DBD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92240" y="0"/>
            <a:ext cx="9148094" cy="6858000"/>
          </a:xfrm>
          <a:prstGeom prst="rect">
            <a:avLst/>
          </a:prstGeom>
        </p:spPr>
      </p:pic>
    </p:spTree>
    <p:extLst>
      <p:ext uri="{BB962C8B-B14F-4D97-AF65-F5344CB8AC3E}">
        <p14:creationId xmlns:p14="http://schemas.microsoft.com/office/powerpoint/2010/main" val="778923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B84F9-9976-071D-2E6E-5F5F62F33612}"/>
            </a:ext>
          </a:extLst>
        </p:cNvPr>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1FB0C4E5-1743-5A24-354F-1D08A445E037}"/>
              </a:ext>
            </a:extLst>
          </p:cNvPr>
          <p:cNvSpPr>
            <a:spLocks noGrp="1"/>
          </p:cNvSpPr>
          <p:nvPr>
            <p:ph type="pic" sz="quarter" idx="10"/>
          </p:nvPr>
        </p:nvSpPr>
        <p:spPr>
          <a:xfrm>
            <a:off x="0" y="20636"/>
            <a:ext cx="1768642" cy="6816728"/>
          </a:xfrm>
        </p:spPr>
        <p:txBody>
          <a:bodyPr/>
          <a:lstStyle/>
          <a:p>
            <a:endParaRPr lang="nb-NO" dirty="0"/>
          </a:p>
          <a:p>
            <a:endParaRPr lang="nb-NO" dirty="0"/>
          </a:p>
          <a:p>
            <a:pPr marL="0" indent="0">
              <a:buNone/>
            </a:pPr>
            <a:endParaRPr lang="nb-NO" dirty="0"/>
          </a:p>
          <a:p>
            <a:pPr marL="0" indent="0">
              <a:buNone/>
            </a:pPr>
            <a:r>
              <a:rPr lang="nb-NO" b="1" dirty="0"/>
              <a:t>        </a:t>
            </a:r>
          </a:p>
        </p:txBody>
      </p:sp>
      <p:sp>
        <p:nvSpPr>
          <p:cNvPr id="3" name="Tittel 2">
            <a:extLst>
              <a:ext uri="{FF2B5EF4-FFF2-40B4-BE49-F238E27FC236}">
                <a16:creationId xmlns:a16="http://schemas.microsoft.com/office/drawing/2014/main" id="{DE12308F-5020-1F2D-BF05-85BF60B3145A}"/>
              </a:ext>
            </a:extLst>
          </p:cNvPr>
          <p:cNvSpPr>
            <a:spLocks noGrp="1"/>
          </p:cNvSpPr>
          <p:nvPr>
            <p:ph type="title"/>
          </p:nvPr>
        </p:nvSpPr>
        <p:spPr>
          <a:xfrm>
            <a:off x="2232478" y="299399"/>
            <a:ext cx="7727043" cy="1068298"/>
          </a:xfrm>
        </p:spPr>
        <p:txBody>
          <a:bodyPr>
            <a:normAutofit/>
          </a:bodyPr>
          <a:lstStyle/>
          <a:p>
            <a:pPr algn="l"/>
            <a:r>
              <a:rPr lang="nb-NO" sz="2800" b="1" kern="100" dirty="0">
                <a:solidFill>
                  <a:srgbClr val="00B0F0"/>
                </a:solidFill>
                <a:cs typeface="Times New Roman" panose="02020603050405020304" pitchFamily="18" charset="0"/>
              </a:rPr>
              <a:t>A - Hvem ser dere etter? </a:t>
            </a:r>
          </a:p>
        </p:txBody>
      </p:sp>
      <p:sp>
        <p:nvSpPr>
          <p:cNvPr id="4" name="Plassholder for tekst 3">
            <a:extLst>
              <a:ext uri="{FF2B5EF4-FFF2-40B4-BE49-F238E27FC236}">
                <a16:creationId xmlns:a16="http://schemas.microsoft.com/office/drawing/2014/main" id="{A0ED0329-1491-8CD4-9796-31F804BDF732}"/>
              </a:ext>
            </a:extLst>
          </p:cNvPr>
          <p:cNvSpPr>
            <a:spLocks noGrp="1"/>
          </p:cNvSpPr>
          <p:nvPr>
            <p:ph type="body" sz="quarter" idx="11"/>
          </p:nvPr>
        </p:nvSpPr>
        <p:spPr>
          <a:xfrm>
            <a:off x="2232477" y="1367697"/>
            <a:ext cx="9329869" cy="2157556"/>
          </a:xfrm>
        </p:spPr>
        <p:txBody>
          <a:bodyPr>
            <a:normAutofit/>
          </a:bodyPr>
          <a:lstStyle/>
          <a:p>
            <a:pPr marL="0" indent="0">
              <a:buNone/>
            </a:pPr>
            <a:r>
              <a:rPr lang="nb-NO" sz="1200" i="1" dirty="0">
                <a:solidFill>
                  <a:srgbClr val="595959"/>
                </a:solidFill>
                <a:latin typeface="Cambria" panose="02040503050406030204" pitchFamily="18" charset="0"/>
                <a:ea typeface="+mn-ea"/>
                <a:cs typeface="+mn-cs"/>
              </a:rPr>
              <a:t>Det er heldigvis mange som kan være fosterforeldre. Likevel hjelper det oss i rekrutteringen å ha et avklart forhold til hva slags personer vi leter etter, uten at typebeskrivelsen skal låse oss for mye. Hva kjennetegner dem, hva er de opptatt av, hvilke formalia setter grenser for hvem som er aktuelle? Å være oss dette bevisst, hjelper oss å lete på de rette stedene, og det hjelper oss å finne de argumentene som gjør at de rette folkene lytter til oss.</a:t>
            </a:r>
          </a:p>
          <a:p>
            <a:pPr marL="0" indent="0">
              <a:buNone/>
            </a:pPr>
            <a:r>
              <a:rPr lang="nb-NO" sz="1200" dirty="0">
                <a:solidFill>
                  <a:srgbClr val="595959"/>
                </a:solidFill>
                <a:latin typeface="Cambria" panose="02040503050406030204" pitchFamily="18" charset="0"/>
                <a:ea typeface="+mn-ea"/>
                <a:cs typeface="+mn-cs"/>
              </a:rPr>
              <a:t>En fosterforelder har et stort hjerte, er oppriktig glad i barn, og brenner for å være en del av barns utvikling. Denne personen vil strekke seg langt for at det enkelte barn skal få den støtten som trengs, og er ikke redd for å ta imot hjelp, veiledning og råd fra barnevernstjenesten eller andre støttepersonell.  Fosterforelderen er romslig, tålmodig, og kan sette sine egne behov til side når det er nødvendig for barna.  Dette er en stayer, en som kan «stå i det» i utfordrende perioder for barna. Fosterforelderen evner å sette grenser, være tydelig, og se etter løsninger. Vedkommende må sette pris på de små tingene i hverdagen, som å lage frokost og middag til barna, være til stede for dem før og etter skolen, og ha hovedansvaret for at familien både oppleves og føles ekte og som en helhet.</a:t>
            </a:r>
          </a:p>
          <a:p>
            <a:pPr>
              <a:buNone/>
            </a:pPr>
            <a:endParaRPr lang="nb-NO" sz="1200" dirty="0">
              <a:solidFill>
                <a:srgbClr val="595959"/>
              </a:solidFill>
              <a:latin typeface="Cambria" panose="02040503050406030204" pitchFamily="18" charset="0"/>
              <a:ea typeface="+mn-ea"/>
              <a:cs typeface="+mn-cs"/>
            </a:endParaRPr>
          </a:p>
          <a:p>
            <a:pPr>
              <a:buFont typeface="+mj-lt"/>
              <a:buAutoNum type="alphaLcParenR"/>
            </a:pPr>
            <a:endParaRPr lang="nb-NO" sz="1200" dirty="0">
              <a:solidFill>
                <a:srgbClr val="595959"/>
              </a:solidFill>
              <a:latin typeface="Cambria" panose="02040503050406030204" pitchFamily="18" charset="0"/>
              <a:ea typeface="+mn-ea"/>
              <a:cs typeface="+mn-cs"/>
            </a:endParaRPr>
          </a:p>
          <a:p>
            <a:pPr marL="0" indent="0">
              <a:buNone/>
            </a:pPr>
            <a:endParaRPr lang="nb-NO" sz="1200" kern="100" dirty="0">
              <a:effectLst/>
              <a:latin typeface="Cambria" panose="02040503050406030204" pitchFamily="18" charset="0"/>
              <a:ea typeface="Aptos" panose="020B0004020202020204" pitchFamily="34" charset="0"/>
              <a:cs typeface="Times New Roman" panose="02020603050405020304" pitchFamily="18" charset="0"/>
            </a:endParaRPr>
          </a:p>
          <a:p>
            <a:pPr marL="0" indent="0">
              <a:buNone/>
            </a:pPr>
            <a:endParaRPr lang="nb-NO" sz="1200" dirty="0">
              <a:effectLst/>
              <a:latin typeface="Cambria" panose="02040503050406030204" pitchFamily="18" charset="0"/>
              <a:ea typeface="Calibri" panose="020F0502020204030204" pitchFamily="34" charset="0"/>
              <a:cs typeface="Times New Roman" panose="02020603050405020304" pitchFamily="18" charset="0"/>
            </a:endParaRPr>
          </a:p>
          <a:p>
            <a:pPr marL="0" indent="0">
              <a:buNone/>
            </a:pPr>
            <a:endParaRPr lang="nb-NO" sz="1200" kern="100" dirty="0">
              <a:effectLst/>
              <a:latin typeface="Cambria" panose="02040503050406030204" pitchFamily="18" charset="0"/>
              <a:ea typeface="Aptos" panose="020B0004020202020204" pitchFamily="34" charset="0"/>
              <a:cs typeface="Times New Roman" panose="02020603050405020304" pitchFamily="18" charset="0"/>
            </a:endParaRPr>
          </a:p>
        </p:txBody>
      </p:sp>
      <p:sp>
        <p:nvSpPr>
          <p:cNvPr id="5" name="Plassholder for tekst 3">
            <a:extLst>
              <a:ext uri="{FF2B5EF4-FFF2-40B4-BE49-F238E27FC236}">
                <a16:creationId xmlns:a16="http://schemas.microsoft.com/office/drawing/2014/main" id="{F977C886-7D47-70B5-AE2C-9DF64A314589}"/>
              </a:ext>
            </a:extLst>
          </p:cNvPr>
          <p:cNvSpPr txBox="1">
            <a:spLocks/>
          </p:cNvSpPr>
          <p:nvPr/>
        </p:nvSpPr>
        <p:spPr>
          <a:xfrm>
            <a:off x="1989224" y="3826958"/>
            <a:ext cx="5121440" cy="515341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200"/>
              </a:spcBef>
              <a:buClr>
                <a:schemeClr val="accent1"/>
              </a:buClr>
              <a:buSzPct val="120000"/>
              <a:buFont typeface="System Font Regular"/>
              <a:buChar char="⎼"/>
              <a:defRPr sz="16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gn="l" defTabSz="914400" rtl="0" eaLnBrk="1" latinLnBrk="0" hangingPunct="1">
              <a:lnSpc>
                <a:spcPct val="100000"/>
              </a:lnSpc>
              <a:spcBef>
                <a:spcPts val="1200"/>
              </a:spcBef>
              <a:buClr>
                <a:schemeClr val="accent1"/>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gn="l" defTabSz="914400" rtl="0" eaLnBrk="1" latinLnBrk="0" hangingPunct="1">
              <a:lnSpc>
                <a:spcPct val="100000"/>
              </a:lnSpc>
              <a:spcBef>
                <a:spcPts val="1200"/>
              </a:spcBef>
              <a:buClr>
                <a:schemeClr val="accent2">
                  <a:lumMod val="40000"/>
                  <a:lumOff val="60000"/>
                </a:schemeClr>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Ø"/>
            </a:pPr>
            <a:r>
              <a:rPr lang="nb-NO" sz="1200" dirty="0">
                <a:solidFill>
                  <a:srgbClr val="595959"/>
                </a:solidFill>
                <a:latin typeface="Cambria" panose="02040503050406030204" pitchFamily="18" charset="0"/>
                <a:ea typeface="+mn-ea"/>
                <a:cs typeface="+mn-cs"/>
              </a:rPr>
              <a:t>Fosterforeldre kan være skeive eller heterofile, et par, eller enslige. </a:t>
            </a:r>
          </a:p>
          <a:p>
            <a:pPr>
              <a:buFont typeface="Wingdings" pitchFamily="2" charset="2"/>
              <a:buChar char="Ø"/>
            </a:pPr>
            <a:r>
              <a:rPr lang="nb-NO" sz="1200" dirty="0">
                <a:solidFill>
                  <a:srgbClr val="595959"/>
                </a:solidFill>
                <a:latin typeface="Cambria" panose="02040503050406030204" pitchFamily="18" charset="0"/>
                <a:ea typeface="+mn-ea"/>
                <a:cs typeface="+mn-cs"/>
              </a:rPr>
              <a:t>De kan ha egne barn, men viktig at de får støtte/veiledning i ivaretakelse av biologiske barn. Som familie skal man i hvert fall tenke godt igjennom at situasjonen i hjemmet kan bli krevende framover.</a:t>
            </a:r>
          </a:p>
          <a:p>
            <a:pPr>
              <a:buFont typeface="Wingdings" pitchFamily="2" charset="2"/>
              <a:buChar char="Ø"/>
            </a:pPr>
            <a:r>
              <a:rPr lang="nb-NO" sz="1200" dirty="0">
                <a:solidFill>
                  <a:srgbClr val="595959"/>
                </a:solidFill>
                <a:latin typeface="Cambria" panose="02040503050406030204" pitchFamily="18" charset="0"/>
                <a:ea typeface="+mn-ea"/>
                <a:cs typeface="+mn-cs"/>
              </a:rPr>
              <a:t>Fosterforeldre må gjøres bevisst på det tredelte foreldreansvaret fra start, og målet om tilbakeføring. Å få til et godt samarbeid med biologiske foreldre er viktig, særlig rundt dette med samvær.</a:t>
            </a:r>
          </a:p>
          <a:p>
            <a:pPr>
              <a:buFont typeface="Wingdings" pitchFamily="2" charset="2"/>
              <a:buChar char="Ø"/>
            </a:pPr>
            <a:r>
              <a:rPr lang="nb-NO" sz="1200" dirty="0">
                <a:solidFill>
                  <a:srgbClr val="595959"/>
                </a:solidFill>
                <a:latin typeface="Cambria" panose="02040503050406030204" pitchFamily="18" charset="0"/>
                <a:ea typeface="+mn-ea"/>
                <a:cs typeface="+mn-cs"/>
              </a:rPr>
              <a:t>De må ha et varmt blikk, stor omsorgsevne og kunne gi betingelsesløs kjærlighet. Det kan være en fordel med relevant utdannelse, men det er ikke nødvendig. Det er viktig å huske at fosterforeldre skal gi omsorg, ikke behandling.</a:t>
            </a:r>
          </a:p>
          <a:p>
            <a:pPr>
              <a:buFont typeface="Wingdings" pitchFamily="2" charset="2"/>
              <a:buChar char="Ø"/>
            </a:pPr>
            <a:endParaRPr lang="nb-NO" sz="1200" dirty="0">
              <a:solidFill>
                <a:srgbClr val="595959"/>
              </a:solidFill>
              <a:latin typeface="Cambria" panose="02040503050406030204" pitchFamily="18" charset="0"/>
              <a:ea typeface="+mn-ea"/>
              <a:cs typeface="+mn-cs"/>
            </a:endParaRPr>
          </a:p>
          <a:p>
            <a:pPr>
              <a:buFont typeface="Wingdings" pitchFamily="2" charset="2"/>
              <a:buChar char="Ø"/>
            </a:pPr>
            <a:endParaRPr lang="nb-NO" sz="1200" dirty="0">
              <a:solidFill>
                <a:srgbClr val="595959"/>
              </a:solidFill>
              <a:latin typeface="Cambria" panose="02040503050406030204" pitchFamily="18" charset="0"/>
              <a:ea typeface="+mn-ea"/>
              <a:cs typeface="+mn-cs"/>
            </a:endParaRPr>
          </a:p>
          <a:p>
            <a:pPr>
              <a:buFont typeface="Wingdings" pitchFamily="2" charset="2"/>
              <a:buChar char="Ø"/>
            </a:pPr>
            <a:endParaRPr lang="nb-NO" sz="1200" kern="100" dirty="0">
              <a:latin typeface="Cambria" panose="02040503050406030204" pitchFamily="18" charset="0"/>
              <a:ea typeface="Aptos" panose="020B0004020202020204" pitchFamily="34" charset="0"/>
              <a:cs typeface="Times New Roman" panose="02020603050405020304" pitchFamily="18" charset="0"/>
            </a:endParaRPr>
          </a:p>
          <a:p>
            <a:pPr>
              <a:buFont typeface="Wingdings" pitchFamily="2" charset="2"/>
              <a:buChar char="Ø"/>
            </a:pPr>
            <a:endParaRPr lang="nb-NO" sz="1200" dirty="0">
              <a:latin typeface="Cambria" panose="02040503050406030204" pitchFamily="18" charset="0"/>
              <a:ea typeface="Calibri" panose="020F0502020204030204" pitchFamily="34" charset="0"/>
              <a:cs typeface="Times New Roman" panose="02020603050405020304" pitchFamily="18" charset="0"/>
            </a:endParaRPr>
          </a:p>
          <a:p>
            <a:pPr>
              <a:buFont typeface="Wingdings" pitchFamily="2" charset="2"/>
              <a:buChar char="Ø"/>
            </a:pPr>
            <a:endParaRPr lang="nb-NO" sz="1200" kern="100" dirty="0">
              <a:latin typeface="Cambria" panose="02040503050406030204" pitchFamily="18" charset="0"/>
              <a:ea typeface="Aptos" panose="020B0004020202020204" pitchFamily="34" charset="0"/>
              <a:cs typeface="Times New Roman" panose="02020603050405020304" pitchFamily="18" charset="0"/>
            </a:endParaRPr>
          </a:p>
        </p:txBody>
      </p:sp>
      <p:sp>
        <p:nvSpPr>
          <p:cNvPr id="6" name="Plassholder for tekst 3">
            <a:extLst>
              <a:ext uri="{FF2B5EF4-FFF2-40B4-BE49-F238E27FC236}">
                <a16:creationId xmlns:a16="http://schemas.microsoft.com/office/drawing/2014/main" id="{DB99CAAF-931C-ECCA-850E-150836118ED7}"/>
              </a:ext>
            </a:extLst>
          </p:cNvPr>
          <p:cNvSpPr txBox="1">
            <a:spLocks/>
          </p:cNvSpPr>
          <p:nvPr/>
        </p:nvSpPr>
        <p:spPr>
          <a:xfrm>
            <a:off x="7110664" y="3826958"/>
            <a:ext cx="4608093" cy="241743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200"/>
              </a:spcBef>
              <a:buClr>
                <a:schemeClr val="accent1"/>
              </a:buClr>
              <a:buSzPct val="120000"/>
              <a:buFont typeface="System Font Regular"/>
              <a:buChar char="⎼"/>
              <a:defRPr sz="16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gn="l" defTabSz="914400" rtl="0" eaLnBrk="1" latinLnBrk="0" hangingPunct="1">
              <a:lnSpc>
                <a:spcPct val="100000"/>
              </a:lnSpc>
              <a:spcBef>
                <a:spcPts val="1200"/>
              </a:spcBef>
              <a:buClr>
                <a:schemeClr val="accent1"/>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gn="l" defTabSz="914400" rtl="0" eaLnBrk="1" latinLnBrk="0" hangingPunct="1">
              <a:lnSpc>
                <a:spcPct val="100000"/>
              </a:lnSpc>
              <a:spcBef>
                <a:spcPts val="1200"/>
              </a:spcBef>
              <a:buClr>
                <a:schemeClr val="accent2">
                  <a:lumMod val="40000"/>
                  <a:lumOff val="60000"/>
                </a:schemeClr>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Ø"/>
            </a:pPr>
            <a:r>
              <a:rPr lang="nb-NO" sz="1200" dirty="0">
                <a:solidFill>
                  <a:srgbClr val="595959"/>
                </a:solidFill>
                <a:latin typeface="Cambria" panose="02040503050406030204" pitchFamily="18" charset="0"/>
                <a:ea typeface="+mn-ea"/>
                <a:cs typeface="+mn-cs"/>
              </a:rPr>
              <a:t>Det vil være en stor fordel dersom de har glimt i øyet, humor og ikke tar seg selv så høytidelig. Gode samarbeidsevner er en forutsetning.</a:t>
            </a:r>
          </a:p>
          <a:p>
            <a:pPr>
              <a:buFont typeface="Wingdings" pitchFamily="2" charset="2"/>
              <a:buChar char="Ø"/>
            </a:pPr>
            <a:r>
              <a:rPr lang="nb-NO" sz="1200" dirty="0">
                <a:solidFill>
                  <a:srgbClr val="595959"/>
                </a:solidFill>
                <a:latin typeface="Cambria" panose="02040503050406030204" pitchFamily="18" charset="0"/>
                <a:ea typeface="+mn-ea"/>
                <a:cs typeface="+mn-cs"/>
              </a:rPr>
              <a:t>De må tåle å stå i avvisning og uforutsigbarhet og ha interesse for og ønske om å tilegne seg ny kunnskap om rollen.</a:t>
            </a:r>
          </a:p>
          <a:p>
            <a:pPr>
              <a:buFont typeface="Wingdings" pitchFamily="2" charset="2"/>
              <a:buChar char="Ø"/>
            </a:pPr>
            <a:r>
              <a:rPr lang="nb-NO" sz="1200" dirty="0">
                <a:solidFill>
                  <a:srgbClr val="595959"/>
                </a:solidFill>
                <a:latin typeface="Cambria" panose="02040503050406030204" pitchFamily="18" charset="0"/>
                <a:ea typeface="+mn-ea"/>
                <a:cs typeface="+mn-cs"/>
              </a:rPr>
              <a:t>Kultur spiller inn ved plassering av familier med minoritetsbakgrunn. Det kan være lurt å innhente kompetanse fra noen som allerede er fosterforeldre i en minoritetsfamilie, ev få bistand fra en </a:t>
            </a:r>
            <a:r>
              <a:rPr lang="nb-NO" sz="1200" dirty="0" err="1">
                <a:solidFill>
                  <a:srgbClr val="595959"/>
                </a:solidFill>
                <a:latin typeface="Cambria" panose="02040503050406030204" pitchFamily="18" charset="0"/>
                <a:ea typeface="+mn-ea"/>
                <a:cs typeface="+mn-cs"/>
              </a:rPr>
              <a:t>kulturtolk</a:t>
            </a:r>
            <a:r>
              <a:rPr lang="nb-NO" sz="1200" dirty="0">
                <a:solidFill>
                  <a:srgbClr val="595959"/>
                </a:solidFill>
                <a:latin typeface="Cambria" panose="02040503050406030204" pitchFamily="18" charset="0"/>
                <a:ea typeface="+mn-ea"/>
                <a:cs typeface="+mn-cs"/>
              </a:rPr>
              <a:t>.</a:t>
            </a:r>
          </a:p>
          <a:p>
            <a:pPr marL="0" indent="0">
              <a:buNone/>
            </a:pPr>
            <a:endParaRPr lang="nb-NO" sz="1200" kern="100" dirty="0">
              <a:latin typeface="Cambria" panose="02040503050406030204" pitchFamily="18" charset="0"/>
              <a:ea typeface="Aptos" panose="020B0004020202020204" pitchFamily="34" charset="0"/>
              <a:cs typeface="Times New Roman" panose="02020603050405020304" pitchFamily="18" charset="0"/>
            </a:endParaRPr>
          </a:p>
          <a:p>
            <a:pPr>
              <a:buFont typeface="Wingdings" pitchFamily="2" charset="2"/>
              <a:buChar char="Ø"/>
            </a:pPr>
            <a:endParaRPr lang="nb-NO" sz="1200" dirty="0">
              <a:latin typeface="Cambria" panose="02040503050406030204" pitchFamily="18" charset="0"/>
              <a:ea typeface="Calibri" panose="020F0502020204030204" pitchFamily="34" charset="0"/>
              <a:cs typeface="Times New Roman" panose="02020603050405020304" pitchFamily="18" charset="0"/>
            </a:endParaRPr>
          </a:p>
          <a:p>
            <a:pPr>
              <a:buFont typeface="Wingdings" pitchFamily="2" charset="2"/>
              <a:buChar char="Ø"/>
            </a:pPr>
            <a:endParaRPr lang="nb-NO" sz="1200" kern="100" dirty="0">
              <a:latin typeface="Cambria" panose="02040503050406030204" pitchFamily="18" charset="0"/>
              <a:ea typeface="Aptos" panose="020B0004020202020204" pitchFamily="34" charset="0"/>
              <a:cs typeface="Times New Roman" panose="02020603050405020304" pitchFamily="18" charset="0"/>
            </a:endParaRPr>
          </a:p>
        </p:txBody>
      </p:sp>
      <p:pic>
        <p:nvPicPr>
          <p:cNvPr id="8" name="Bilde 7" descr="Et bilde som inneholder sketch, tegning, illustrasjon, tegnefilm&#10;&#10;KI-generert innhold kan være feil.">
            <a:extLst>
              <a:ext uri="{FF2B5EF4-FFF2-40B4-BE49-F238E27FC236}">
                <a16:creationId xmlns:a16="http://schemas.microsoft.com/office/drawing/2014/main" id="{015DD308-96F5-6378-E42D-4B6E63C543C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1975" y="1886339"/>
            <a:ext cx="2435381" cy="4358051"/>
          </a:xfrm>
          <a:prstGeom prst="rect">
            <a:avLst/>
          </a:prstGeom>
        </p:spPr>
      </p:pic>
      <p:pic>
        <p:nvPicPr>
          <p:cNvPr id="10" name="Bilde 9" descr="Et bilde som inneholder sketch, illustrasjon, tegning, sort og hvit&#10;&#10;KI-generert innhold kan være feil.">
            <a:extLst>
              <a:ext uri="{FF2B5EF4-FFF2-40B4-BE49-F238E27FC236}">
                <a16:creationId xmlns:a16="http://schemas.microsoft.com/office/drawing/2014/main" id="{01ACBEEB-6C68-59A9-B0B4-D1955EE04B7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643230" y="5490303"/>
            <a:ext cx="1237579" cy="1241318"/>
          </a:xfrm>
          <a:prstGeom prst="rect">
            <a:avLst/>
          </a:prstGeom>
        </p:spPr>
      </p:pic>
      <p:pic>
        <p:nvPicPr>
          <p:cNvPr id="12" name="Bilde 11" descr="Et bilde som inneholder sketch, illustrasjon, tegning, sort og hvit&#10;&#10;KI-generert innhold kan være feil.">
            <a:extLst>
              <a:ext uri="{FF2B5EF4-FFF2-40B4-BE49-F238E27FC236}">
                <a16:creationId xmlns:a16="http://schemas.microsoft.com/office/drawing/2014/main" id="{C19719CD-75AF-BE9C-BBE8-E4B88FD756D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255655" y="0"/>
            <a:ext cx="1010557" cy="1441633"/>
          </a:xfrm>
          <a:prstGeom prst="rect">
            <a:avLst/>
          </a:prstGeom>
        </p:spPr>
      </p:pic>
      <p:pic>
        <p:nvPicPr>
          <p:cNvPr id="14" name="Bilde 13" descr="Et bilde som inneholder klær, sko, sort og hvit, Menneskeansikt&#10;&#10;KI-generert innhold kan være feil.">
            <a:extLst>
              <a:ext uri="{FF2B5EF4-FFF2-40B4-BE49-F238E27FC236}">
                <a16:creationId xmlns:a16="http://schemas.microsoft.com/office/drawing/2014/main" id="{3A72DF62-A013-E944-0464-169FACD85E6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779026" y="77306"/>
            <a:ext cx="1476628" cy="1512484"/>
          </a:xfrm>
          <a:prstGeom prst="rect">
            <a:avLst/>
          </a:prstGeom>
        </p:spPr>
      </p:pic>
    </p:spTree>
    <p:extLst>
      <p:ext uri="{BB962C8B-B14F-4D97-AF65-F5344CB8AC3E}">
        <p14:creationId xmlns:p14="http://schemas.microsoft.com/office/powerpoint/2010/main" val="620585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A2A16-5780-91EC-B02B-1BB2FDEC8D03}"/>
            </a:ext>
          </a:extLst>
        </p:cNvPr>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21B71FA2-84D7-F272-BC16-F121E75AA210}"/>
              </a:ext>
            </a:extLst>
          </p:cNvPr>
          <p:cNvSpPr>
            <a:spLocks noGrp="1"/>
          </p:cNvSpPr>
          <p:nvPr>
            <p:ph type="pic" sz="quarter" idx="10"/>
          </p:nvPr>
        </p:nvSpPr>
        <p:spPr>
          <a:xfrm>
            <a:off x="0" y="20636"/>
            <a:ext cx="1768642" cy="6816728"/>
          </a:xfrm>
        </p:spPr>
        <p:txBody>
          <a:bodyPr/>
          <a:lstStyle/>
          <a:p>
            <a:endParaRPr lang="nb-NO" dirty="0"/>
          </a:p>
          <a:p>
            <a:endParaRPr lang="nb-NO" dirty="0"/>
          </a:p>
          <a:p>
            <a:pPr marL="0" indent="0">
              <a:buNone/>
            </a:pPr>
            <a:endParaRPr lang="nb-NO" dirty="0"/>
          </a:p>
          <a:p>
            <a:pPr marL="0" indent="0">
              <a:buNone/>
            </a:pPr>
            <a:r>
              <a:rPr lang="nb-NO" b="1" dirty="0"/>
              <a:t>        </a:t>
            </a:r>
          </a:p>
        </p:txBody>
      </p:sp>
      <p:sp>
        <p:nvSpPr>
          <p:cNvPr id="3" name="Tittel 2">
            <a:extLst>
              <a:ext uri="{FF2B5EF4-FFF2-40B4-BE49-F238E27FC236}">
                <a16:creationId xmlns:a16="http://schemas.microsoft.com/office/drawing/2014/main" id="{5D089228-0C53-9FF1-CEE5-64DFE32F320D}"/>
              </a:ext>
            </a:extLst>
          </p:cNvPr>
          <p:cNvSpPr>
            <a:spLocks noGrp="1"/>
          </p:cNvSpPr>
          <p:nvPr>
            <p:ph type="title"/>
          </p:nvPr>
        </p:nvSpPr>
        <p:spPr>
          <a:xfrm>
            <a:off x="2232478" y="299399"/>
            <a:ext cx="7727043" cy="1068298"/>
          </a:xfrm>
        </p:spPr>
        <p:txBody>
          <a:bodyPr>
            <a:normAutofit/>
          </a:bodyPr>
          <a:lstStyle/>
          <a:p>
            <a:pPr algn="l"/>
            <a:r>
              <a:rPr lang="nb-NO" sz="2800" b="1" kern="100" dirty="0">
                <a:solidFill>
                  <a:srgbClr val="00B0F0"/>
                </a:solidFill>
                <a:cs typeface="Times New Roman" panose="02020603050405020304" pitchFamily="18" charset="0"/>
              </a:rPr>
              <a:t>B - Hva skal dere tilby?</a:t>
            </a:r>
          </a:p>
        </p:txBody>
      </p:sp>
      <p:sp>
        <p:nvSpPr>
          <p:cNvPr id="4" name="Plassholder for tekst 3">
            <a:extLst>
              <a:ext uri="{FF2B5EF4-FFF2-40B4-BE49-F238E27FC236}">
                <a16:creationId xmlns:a16="http://schemas.microsoft.com/office/drawing/2014/main" id="{3DD1213B-8CF8-D652-E16E-78E388C59539}"/>
              </a:ext>
            </a:extLst>
          </p:cNvPr>
          <p:cNvSpPr>
            <a:spLocks noGrp="1"/>
          </p:cNvSpPr>
          <p:nvPr>
            <p:ph type="body" sz="quarter" idx="11"/>
          </p:nvPr>
        </p:nvSpPr>
        <p:spPr>
          <a:xfrm>
            <a:off x="2232478" y="1196188"/>
            <a:ext cx="9205835" cy="1964068"/>
          </a:xfrm>
        </p:spPr>
        <p:txBody>
          <a:bodyPr>
            <a:normAutofit/>
          </a:bodyPr>
          <a:lstStyle/>
          <a:p>
            <a:pPr marL="0" indent="0">
              <a:lnSpc>
                <a:spcPct val="130000"/>
              </a:lnSpc>
              <a:buNone/>
            </a:pPr>
            <a:r>
              <a:rPr lang="nb-NO" sz="1200" i="1" dirty="0">
                <a:solidFill>
                  <a:srgbClr val="595959"/>
                </a:solidFill>
                <a:latin typeface="Cambria" panose="02040503050406030204" pitchFamily="18" charset="0"/>
                <a:ea typeface="+mn-ea"/>
                <a:cs typeface="+mn-cs"/>
              </a:rPr>
              <a:t>Det er viktig å gi god og grundig informasjon om hva det vil innebære å være fosterforelder. Vi må kunne snakke godt om hvorfor det er givende å gå inn i en slik rolle. De overordnede budskapene må «sitte», slik at potensielle fosterforeldre forstår og får lyst på oppdraget. På samme måte må vi evne å fortelle om modellen til dem som indirekte kan bidra til at vi når fram til de vi ønsker skal bli fosterforeldre. Det være seg andre i barnevernstjenesten, ordfører og resten av kommuneadministrasjonen, eller lærere, barnehageansatte eller andre fosterforeldre.</a:t>
            </a:r>
          </a:p>
          <a:p>
            <a:pPr marL="0" indent="0">
              <a:lnSpc>
                <a:spcPct val="130000"/>
              </a:lnSpc>
              <a:buNone/>
            </a:pPr>
            <a:r>
              <a:rPr lang="nb-NO" sz="1200" dirty="0">
                <a:solidFill>
                  <a:srgbClr val="595959"/>
                </a:solidFill>
                <a:latin typeface="Cambria" panose="02040503050406030204" pitchFamily="18" charset="0"/>
                <a:ea typeface="+mn-ea"/>
                <a:cs typeface="+mn-cs"/>
              </a:rPr>
              <a:t>Hovedbudskapet er: </a:t>
            </a:r>
            <a:br>
              <a:rPr lang="nb-NO" sz="1200" dirty="0">
                <a:solidFill>
                  <a:srgbClr val="595959"/>
                </a:solidFill>
                <a:latin typeface="Cambria" panose="02040503050406030204" pitchFamily="18" charset="0"/>
                <a:ea typeface="+mn-ea"/>
                <a:cs typeface="+mn-cs"/>
              </a:rPr>
            </a:br>
            <a:r>
              <a:rPr lang="nb-NO" sz="1200" b="1" dirty="0">
                <a:solidFill>
                  <a:srgbClr val="595959"/>
                </a:solidFill>
                <a:latin typeface="Cambria" panose="02040503050406030204" pitchFamily="18" charset="0"/>
                <a:ea typeface="+mn-ea"/>
                <a:cs typeface="+mn-cs"/>
              </a:rPr>
              <a:t>Dette er barn som av ulike årsaker ikke kan bo sammen med foreldrene sin. Du kan være den som gir barn som trenger det et stabilt hjem og en trygg oppvekst. Du vil få et godt støtteapparat som vil være der for deg, slik at du kan være der for barna. </a:t>
            </a:r>
          </a:p>
          <a:p>
            <a:pPr>
              <a:buNone/>
            </a:pPr>
            <a:endParaRPr lang="nb-NO" sz="1200" dirty="0">
              <a:solidFill>
                <a:srgbClr val="595959"/>
              </a:solidFill>
              <a:latin typeface="Cambria" panose="02040503050406030204" pitchFamily="18" charset="0"/>
              <a:ea typeface="+mn-ea"/>
              <a:cs typeface="+mn-cs"/>
            </a:endParaRPr>
          </a:p>
          <a:p>
            <a:pPr>
              <a:buFont typeface="+mj-lt"/>
              <a:buAutoNum type="alphaLcParenR"/>
            </a:pPr>
            <a:endParaRPr lang="nb-NO" sz="1200" dirty="0">
              <a:solidFill>
                <a:srgbClr val="595959"/>
              </a:solidFill>
              <a:latin typeface="Cambria" panose="02040503050406030204" pitchFamily="18" charset="0"/>
              <a:ea typeface="+mn-ea"/>
              <a:cs typeface="+mn-cs"/>
            </a:endParaRPr>
          </a:p>
          <a:p>
            <a:pPr marL="0" indent="0">
              <a:buNone/>
            </a:pPr>
            <a:endParaRPr lang="nb-NO" sz="1200" kern="100" dirty="0">
              <a:effectLst/>
              <a:latin typeface="Cambria" panose="02040503050406030204" pitchFamily="18" charset="0"/>
              <a:ea typeface="Aptos" panose="020B0004020202020204" pitchFamily="34" charset="0"/>
              <a:cs typeface="Times New Roman" panose="02020603050405020304" pitchFamily="18" charset="0"/>
            </a:endParaRPr>
          </a:p>
          <a:p>
            <a:pPr marL="0" indent="0">
              <a:buNone/>
            </a:pPr>
            <a:endParaRPr lang="nb-NO" sz="1200" dirty="0">
              <a:effectLst/>
              <a:latin typeface="Cambria" panose="02040503050406030204" pitchFamily="18" charset="0"/>
              <a:ea typeface="Calibri" panose="020F0502020204030204" pitchFamily="34" charset="0"/>
              <a:cs typeface="Times New Roman" panose="02020603050405020304" pitchFamily="18" charset="0"/>
            </a:endParaRPr>
          </a:p>
          <a:p>
            <a:pPr marL="0" indent="0">
              <a:buNone/>
            </a:pPr>
            <a:endParaRPr lang="nb-NO" sz="1200" kern="100" dirty="0">
              <a:effectLst/>
              <a:latin typeface="Cambria" panose="02040503050406030204" pitchFamily="18" charset="0"/>
              <a:ea typeface="Aptos" panose="020B0004020202020204" pitchFamily="34" charset="0"/>
              <a:cs typeface="Times New Roman" panose="02020603050405020304" pitchFamily="18" charset="0"/>
            </a:endParaRPr>
          </a:p>
        </p:txBody>
      </p:sp>
      <p:sp>
        <p:nvSpPr>
          <p:cNvPr id="5" name="Plassholder for tekst 3">
            <a:extLst>
              <a:ext uri="{FF2B5EF4-FFF2-40B4-BE49-F238E27FC236}">
                <a16:creationId xmlns:a16="http://schemas.microsoft.com/office/drawing/2014/main" id="{8B1C5B64-FFAC-286F-782F-B6955898FDC2}"/>
              </a:ext>
            </a:extLst>
          </p:cNvPr>
          <p:cNvSpPr txBox="1">
            <a:spLocks/>
          </p:cNvSpPr>
          <p:nvPr/>
        </p:nvSpPr>
        <p:spPr>
          <a:xfrm>
            <a:off x="2165976" y="3261394"/>
            <a:ext cx="4306868" cy="329720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200"/>
              </a:spcBef>
              <a:buClr>
                <a:schemeClr val="accent1"/>
              </a:buClr>
              <a:buSzPct val="120000"/>
              <a:buFont typeface="System Font Regular"/>
              <a:buChar char="⎼"/>
              <a:defRPr sz="16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gn="l" defTabSz="914400" rtl="0" eaLnBrk="1" latinLnBrk="0" hangingPunct="1">
              <a:lnSpc>
                <a:spcPct val="100000"/>
              </a:lnSpc>
              <a:spcBef>
                <a:spcPts val="1200"/>
              </a:spcBef>
              <a:buClr>
                <a:schemeClr val="accent1"/>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gn="l" defTabSz="914400" rtl="0" eaLnBrk="1" latinLnBrk="0" hangingPunct="1">
              <a:lnSpc>
                <a:spcPct val="100000"/>
              </a:lnSpc>
              <a:spcBef>
                <a:spcPts val="1200"/>
              </a:spcBef>
              <a:buClr>
                <a:schemeClr val="accent2">
                  <a:lumMod val="40000"/>
                  <a:lumOff val="60000"/>
                </a:schemeClr>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415" indent="0">
              <a:buNone/>
            </a:pPr>
            <a:r>
              <a:rPr lang="nb-NO" sz="1200" dirty="0">
                <a:solidFill>
                  <a:srgbClr val="595959"/>
                </a:solidFill>
                <a:latin typeface="Cambria" panose="02040503050406030204" pitchFamily="18" charset="0"/>
                <a:ea typeface="Times New Roman" panose="02020603050405020304" pitchFamily="18" charset="0"/>
              </a:rPr>
              <a:t> </a:t>
            </a:r>
            <a:r>
              <a:rPr lang="nb-NO" sz="1200" dirty="0">
                <a:solidFill>
                  <a:srgbClr val="595959"/>
                </a:solidFill>
                <a:latin typeface="Cambria" panose="02040503050406030204" pitchFamily="18" charset="0"/>
                <a:ea typeface="+mn-ea"/>
                <a:cs typeface="+mn-cs"/>
              </a:rPr>
              <a:t>Fyll inn lokalt: </a:t>
            </a:r>
          </a:p>
          <a:p>
            <a:pPr lvl="0">
              <a:buFont typeface="Wingdings" pitchFamily="2" charset="2"/>
              <a:buChar char="Ø"/>
            </a:pPr>
            <a:r>
              <a:rPr lang="nb-NO" sz="1200" dirty="0">
                <a:solidFill>
                  <a:srgbClr val="595959"/>
                </a:solidFill>
                <a:latin typeface="Cambria" panose="02040503050406030204" pitchFamily="18" charset="0"/>
                <a:ea typeface="+mn-ea"/>
                <a:cs typeface="+mn-cs"/>
              </a:rPr>
              <a:t>Støtteapparat og besøkshjem: Hvor tett oppfølging får de, hva slags hjelp i det daglige – og når det kniper? Hvor mye fri får de, og når overtar besøkshjemmet? Et innsatsteam som er gode på å forebygge utilsiktede flyttinger og/eller kan settes inn ved behov i heftige perioder, eller ved utfordringer i samarbeidet med barnevernstjenesten? </a:t>
            </a:r>
          </a:p>
          <a:p>
            <a:pPr lvl="0">
              <a:buFont typeface="Wingdings" pitchFamily="2" charset="2"/>
              <a:buChar char="Ø"/>
            </a:pPr>
            <a:r>
              <a:rPr lang="nb-NO" sz="1200" dirty="0">
                <a:solidFill>
                  <a:srgbClr val="595959"/>
                </a:solidFill>
                <a:latin typeface="Cambria" panose="02040503050406030204" pitchFamily="18" charset="0"/>
                <a:ea typeface="+mn-ea"/>
                <a:cs typeface="+mn-cs"/>
              </a:rPr>
              <a:t>Være en del av et fellesskap, der mange støtter opp om omsorgsansvaret for barna. Ressursfamilie og hva det innebærer.</a:t>
            </a:r>
          </a:p>
          <a:p>
            <a:pPr lvl="0">
              <a:buFont typeface="Wingdings" pitchFamily="2" charset="2"/>
              <a:buChar char="Ø"/>
            </a:pPr>
            <a:r>
              <a:rPr lang="nb-NO" sz="1200" dirty="0">
                <a:solidFill>
                  <a:srgbClr val="595959"/>
                </a:solidFill>
                <a:latin typeface="Cambria" panose="02040503050406030204" pitchFamily="18" charset="0"/>
                <a:ea typeface="+mn-ea"/>
                <a:cs typeface="+mn-cs"/>
              </a:rPr>
              <a:t>Godtgjørelse, betingelser og refusjoner. Tydeliggjøre konsekvenser ved frikjøp over flere år.</a:t>
            </a:r>
          </a:p>
          <a:p>
            <a:pPr lvl="0">
              <a:buFont typeface="Wingdings" pitchFamily="2" charset="2"/>
              <a:buChar char="Ø"/>
            </a:pPr>
            <a:r>
              <a:rPr lang="nb-NO" sz="1200" dirty="0">
                <a:solidFill>
                  <a:srgbClr val="595959"/>
                </a:solidFill>
                <a:latin typeface="Cambria" panose="02040503050406030204" pitchFamily="18" charset="0"/>
                <a:ea typeface="+mn-ea"/>
                <a:cs typeface="+mn-cs"/>
              </a:rPr>
              <a:t>Pensjon</a:t>
            </a:r>
          </a:p>
          <a:p>
            <a:pPr>
              <a:buFont typeface="System Font Regular"/>
              <a:buNone/>
            </a:pPr>
            <a:endParaRPr lang="nb-NO" sz="1200" dirty="0">
              <a:solidFill>
                <a:srgbClr val="595959"/>
              </a:solidFill>
              <a:latin typeface="Cambria" panose="02040503050406030204" pitchFamily="18" charset="0"/>
              <a:ea typeface="+mn-ea"/>
              <a:cs typeface="+mn-cs"/>
            </a:endParaRPr>
          </a:p>
          <a:p>
            <a:pPr>
              <a:buFont typeface="+mj-lt"/>
              <a:buAutoNum type="alphaLcParenR"/>
            </a:pPr>
            <a:endParaRPr lang="nb-NO" sz="1200" dirty="0">
              <a:solidFill>
                <a:srgbClr val="595959"/>
              </a:solidFill>
              <a:latin typeface="Cambria" panose="02040503050406030204" pitchFamily="18" charset="0"/>
              <a:ea typeface="+mn-ea"/>
              <a:cs typeface="+mn-cs"/>
            </a:endParaRPr>
          </a:p>
          <a:p>
            <a:pPr marL="0" indent="0">
              <a:buFont typeface="System Font Regular"/>
              <a:buNone/>
            </a:pPr>
            <a:endParaRPr lang="nb-NO" sz="1200" kern="100" dirty="0">
              <a:latin typeface="Cambria" panose="02040503050406030204" pitchFamily="18" charset="0"/>
              <a:ea typeface="Aptos" panose="020B0004020202020204" pitchFamily="34" charset="0"/>
              <a:cs typeface="Times New Roman" panose="02020603050405020304" pitchFamily="18" charset="0"/>
            </a:endParaRPr>
          </a:p>
          <a:p>
            <a:pPr marL="0" indent="0">
              <a:buFont typeface="System Font Regular"/>
              <a:buNone/>
            </a:pPr>
            <a:endParaRPr lang="nb-NO" sz="1200" dirty="0">
              <a:latin typeface="Cambria" panose="02040503050406030204" pitchFamily="18" charset="0"/>
              <a:ea typeface="Calibri" panose="020F0502020204030204" pitchFamily="34" charset="0"/>
              <a:cs typeface="Times New Roman" panose="02020603050405020304" pitchFamily="18" charset="0"/>
            </a:endParaRPr>
          </a:p>
          <a:p>
            <a:pPr marL="0" indent="0">
              <a:buFont typeface="System Font Regular"/>
              <a:buNone/>
            </a:pPr>
            <a:endParaRPr lang="nb-NO" sz="1200" kern="100" dirty="0">
              <a:latin typeface="Cambria" panose="02040503050406030204" pitchFamily="18" charset="0"/>
              <a:ea typeface="Aptos" panose="020B0004020202020204" pitchFamily="34" charset="0"/>
              <a:cs typeface="Times New Roman" panose="02020603050405020304" pitchFamily="18" charset="0"/>
            </a:endParaRPr>
          </a:p>
        </p:txBody>
      </p:sp>
      <p:sp>
        <p:nvSpPr>
          <p:cNvPr id="6" name="Plassholder for tekst 3">
            <a:extLst>
              <a:ext uri="{FF2B5EF4-FFF2-40B4-BE49-F238E27FC236}">
                <a16:creationId xmlns:a16="http://schemas.microsoft.com/office/drawing/2014/main" id="{85EDE862-CD25-D07C-C2F2-99CFBB433077}"/>
              </a:ext>
            </a:extLst>
          </p:cNvPr>
          <p:cNvSpPr txBox="1">
            <a:spLocks/>
          </p:cNvSpPr>
          <p:nvPr/>
        </p:nvSpPr>
        <p:spPr>
          <a:xfrm>
            <a:off x="7003181" y="3585252"/>
            <a:ext cx="4576447" cy="317299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200"/>
              </a:spcBef>
              <a:buClr>
                <a:schemeClr val="accent1"/>
              </a:buClr>
              <a:buSzPct val="120000"/>
              <a:buFont typeface="System Font Regular"/>
              <a:buChar char="⎼"/>
              <a:defRPr sz="16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gn="l" defTabSz="914400" rtl="0" eaLnBrk="1" latinLnBrk="0" hangingPunct="1">
              <a:lnSpc>
                <a:spcPct val="100000"/>
              </a:lnSpc>
              <a:spcBef>
                <a:spcPts val="1200"/>
              </a:spcBef>
              <a:buClr>
                <a:schemeClr val="accent1"/>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gn="l" defTabSz="914400" rtl="0" eaLnBrk="1" latinLnBrk="0" hangingPunct="1">
              <a:lnSpc>
                <a:spcPct val="100000"/>
              </a:lnSpc>
              <a:spcBef>
                <a:spcPts val="1200"/>
              </a:spcBef>
              <a:buClr>
                <a:schemeClr val="accent2">
                  <a:lumMod val="40000"/>
                  <a:lumOff val="60000"/>
                </a:schemeClr>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Font typeface="Wingdings" pitchFamily="2" charset="2"/>
              <a:buChar char="Ø"/>
            </a:pPr>
            <a:r>
              <a:rPr lang="nb-NO" sz="1200" dirty="0">
                <a:solidFill>
                  <a:srgbClr val="595959"/>
                </a:solidFill>
                <a:latin typeface="Cambria" panose="02040503050406030204" pitchFamily="18" charset="0"/>
                <a:ea typeface="Times New Roman" panose="02020603050405020304" pitchFamily="18" charset="0"/>
              </a:rPr>
              <a:t> </a:t>
            </a:r>
            <a:r>
              <a:rPr lang="nb-NO" sz="1200" dirty="0">
                <a:solidFill>
                  <a:srgbClr val="595959"/>
                </a:solidFill>
                <a:latin typeface="Cambria" panose="02040503050406030204" pitchFamily="18" charset="0"/>
                <a:ea typeface="+mn-ea"/>
                <a:cs typeface="+mn-cs"/>
              </a:rPr>
              <a:t>Hva kreves: Kan jeg ha en annen jobb?</a:t>
            </a:r>
          </a:p>
          <a:p>
            <a:pPr lvl="0">
              <a:buFont typeface="Wingdings" pitchFamily="2" charset="2"/>
              <a:buChar char="Ø"/>
            </a:pPr>
            <a:r>
              <a:rPr lang="nb-NO" sz="1200" dirty="0">
                <a:solidFill>
                  <a:srgbClr val="595959"/>
                </a:solidFill>
                <a:latin typeface="Cambria" panose="02040503050406030204" pitchFamily="18" charset="0"/>
                <a:ea typeface="+mn-ea"/>
                <a:cs typeface="+mn-cs"/>
              </a:rPr>
              <a:t>Hva forventes av meg som fosterforelder? </a:t>
            </a:r>
          </a:p>
          <a:p>
            <a:pPr lvl="0">
              <a:buFont typeface="Wingdings" pitchFamily="2" charset="2"/>
              <a:buChar char="Ø"/>
            </a:pPr>
            <a:r>
              <a:rPr lang="nb-NO" sz="1200" dirty="0" err="1">
                <a:solidFill>
                  <a:srgbClr val="595959"/>
                </a:solidFill>
                <a:latin typeface="Cambria" panose="02040503050406030204" pitchFamily="18" charset="0"/>
                <a:ea typeface="+mn-ea"/>
                <a:cs typeface="+mn-cs"/>
              </a:rPr>
              <a:t>Fosterhjemskafè</a:t>
            </a:r>
            <a:r>
              <a:rPr lang="nb-NO" sz="1200" dirty="0">
                <a:solidFill>
                  <a:srgbClr val="595959"/>
                </a:solidFill>
                <a:latin typeface="Cambria" panose="02040503050406030204" pitchFamily="18" charset="0"/>
                <a:ea typeface="+mn-ea"/>
                <a:cs typeface="+mn-cs"/>
              </a:rPr>
              <a:t> og fagdager for fosterforeldre for å tilrettelegge for erfaringsutveksling, kunnskapsbygging og styrke nettverk lokale fosterforeldre imellom. </a:t>
            </a:r>
          </a:p>
          <a:p>
            <a:pPr>
              <a:buFont typeface="Wingdings" pitchFamily="2" charset="2"/>
              <a:buChar char="Ø"/>
            </a:pPr>
            <a:r>
              <a:rPr lang="nb-NO" sz="1200" dirty="0">
                <a:solidFill>
                  <a:srgbClr val="595959"/>
                </a:solidFill>
                <a:latin typeface="Cambria" panose="02040503050406030204" pitchFamily="18" charset="0"/>
                <a:ea typeface="+mn-ea"/>
                <a:cs typeface="+mn-cs"/>
              </a:rPr>
              <a:t>Bruk maler for nettverkskartlegging i Solid. </a:t>
            </a:r>
          </a:p>
          <a:p>
            <a:pPr lvl="0">
              <a:buFont typeface="Wingdings" pitchFamily="2" charset="2"/>
              <a:buChar char="Ø"/>
            </a:pPr>
            <a:r>
              <a:rPr lang="nb-NO" sz="1200" dirty="0">
                <a:solidFill>
                  <a:srgbClr val="595959"/>
                </a:solidFill>
                <a:latin typeface="Cambria" panose="02040503050406030204" pitchFamily="18" charset="0"/>
                <a:ea typeface="+mn-ea"/>
                <a:cs typeface="+mn-cs"/>
              </a:rPr>
              <a:t>Komme raskt i gang med veiledning etter plassering.</a:t>
            </a:r>
          </a:p>
          <a:p>
            <a:pPr lvl="0">
              <a:buFont typeface="Wingdings" pitchFamily="2" charset="2"/>
              <a:buChar char="Ø"/>
            </a:pPr>
            <a:r>
              <a:rPr lang="nb-NO" sz="1200" dirty="0">
                <a:solidFill>
                  <a:srgbClr val="595959"/>
                </a:solidFill>
                <a:latin typeface="Cambria" panose="02040503050406030204" pitchFamily="18" charset="0"/>
                <a:ea typeface="+mn-ea"/>
                <a:cs typeface="+mn-cs"/>
              </a:rPr>
              <a:t>Opplegg for ivaretakelse av søsken</a:t>
            </a:r>
          </a:p>
          <a:p>
            <a:pPr>
              <a:buFont typeface="Wingdings" pitchFamily="2" charset="2"/>
              <a:buChar char="Ø"/>
            </a:pPr>
            <a:r>
              <a:rPr lang="nb-NO" sz="1200" dirty="0">
                <a:solidFill>
                  <a:srgbClr val="595959"/>
                </a:solidFill>
                <a:latin typeface="Cambria" panose="02040503050406030204" pitchFamily="18" charset="0"/>
                <a:ea typeface="+mn-ea"/>
                <a:cs typeface="+mn-cs"/>
              </a:rPr>
              <a:t>Kunnskapsbygging om psykisk helse. Traumeforståelse, og det å gjenkjenne/identifisere ulike smerteuttrykk hos barna. </a:t>
            </a:r>
          </a:p>
          <a:p>
            <a:pPr>
              <a:buFont typeface="+mj-lt"/>
              <a:buAutoNum type="alphaLcParenR"/>
            </a:pPr>
            <a:endParaRPr lang="nb-NO" sz="1200" dirty="0">
              <a:solidFill>
                <a:srgbClr val="595959"/>
              </a:solidFill>
              <a:latin typeface="Cambria" panose="02040503050406030204" pitchFamily="18" charset="0"/>
              <a:ea typeface="+mn-ea"/>
              <a:cs typeface="+mn-cs"/>
            </a:endParaRPr>
          </a:p>
          <a:p>
            <a:pPr marL="0" indent="0">
              <a:buFont typeface="System Font Regular"/>
              <a:buNone/>
            </a:pPr>
            <a:endParaRPr lang="nb-NO" sz="1200" kern="100" dirty="0">
              <a:latin typeface="Cambria" panose="02040503050406030204" pitchFamily="18" charset="0"/>
              <a:ea typeface="Aptos" panose="020B0004020202020204" pitchFamily="34" charset="0"/>
              <a:cs typeface="Times New Roman" panose="02020603050405020304" pitchFamily="18" charset="0"/>
            </a:endParaRPr>
          </a:p>
          <a:p>
            <a:pPr marL="0" indent="0">
              <a:buFont typeface="System Font Regular"/>
              <a:buNone/>
            </a:pPr>
            <a:endParaRPr lang="nb-NO" sz="1200" dirty="0">
              <a:latin typeface="Cambria" panose="02040503050406030204" pitchFamily="18" charset="0"/>
              <a:ea typeface="Calibri" panose="020F0502020204030204" pitchFamily="34" charset="0"/>
              <a:cs typeface="Times New Roman" panose="02020603050405020304" pitchFamily="18" charset="0"/>
            </a:endParaRPr>
          </a:p>
          <a:p>
            <a:pPr marL="0" indent="0">
              <a:buFont typeface="System Font Regular"/>
              <a:buNone/>
            </a:pPr>
            <a:endParaRPr lang="nb-NO" sz="1200" kern="100" dirty="0">
              <a:latin typeface="Cambria" panose="02040503050406030204" pitchFamily="18" charset="0"/>
              <a:ea typeface="Aptos" panose="020B0004020202020204" pitchFamily="34" charset="0"/>
              <a:cs typeface="Times New Roman" panose="02020603050405020304" pitchFamily="18" charset="0"/>
            </a:endParaRPr>
          </a:p>
        </p:txBody>
      </p:sp>
      <p:pic>
        <p:nvPicPr>
          <p:cNvPr id="8" name="Bilde 7" descr="Et bilde som inneholder sketch, tegning, smil, illustrasjon&#10;&#10;KI-generert innhold kan være feil.">
            <a:extLst>
              <a:ext uri="{FF2B5EF4-FFF2-40B4-BE49-F238E27FC236}">
                <a16:creationId xmlns:a16="http://schemas.microsoft.com/office/drawing/2014/main" id="{75A7889A-F116-FFBD-80C2-031065100FE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5369" y="1643079"/>
            <a:ext cx="3200854" cy="2862934"/>
          </a:xfrm>
          <a:prstGeom prst="rect">
            <a:avLst/>
          </a:prstGeom>
        </p:spPr>
      </p:pic>
      <p:pic>
        <p:nvPicPr>
          <p:cNvPr id="10" name="Bilde 9" descr="Et bilde som inneholder sketch, tegning, illustrasjon, clip art&#10;&#10;KI-generert innhold kan være feil.">
            <a:extLst>
              <a:ext uri="{FF2B5EF4-FFF2-40B4-BE49-F238E27FC236}">
                <a16:creationId xmlns:a16="http://schemas.microsoft.com/office/drawing/2014/main" id="{4B0FE6A1-D7D6-412A-E829-F4027F5BC30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523297" y="5019529"/>
            <a:ext cx="1479884" cy="1964068"/>
          </a:xfrm>
          <a:prstGeom prst="rect">
            <a:avLst/>
          </a:prstGeom>
        </p:spPr>
      </p:pic>
      <p:pic>
        <p:nvPicPr>
          <p:cNvPr id="12" name="Bilde 11" descr="Et bilde som inneholder sketch, tegning, illustrasjon, kunst&#10;&#10;KI-generert innhold kan være feil.">
            <a:extLst>
              <a:ext uri="{FF2B5EF4-FFF2-40B4-BE49-F238E27FC236}">
                <a16:creationId xmlns:a16="http://schemas.microsoft.com/office/drawing/2014/main" id="{9444D0C0-28F2-2FD2-EC29-8202B07EDBB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672659" y="20636"/>
            <a:ext cx="1875083" cy="1387293"/>
          </a:xfrm>
          <a:prstGeom prst="rect">
            <a:avLst/>
          </a:prstGeom>
        </p:spPr>
      </p:pic>
    </p:spTree>
    <p:extLst>
      <p:ext uri="{BB962C8B-B14F-4D97-AF65-F5344CB8AC3E}">
        <p14:creationId xmlns:p14="http://schemas.microsoft.com/office/powerpoint/2010/main" val="2636966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AF2ED-9AE8-F79A-BA61-2B087986FC68}"/>
            </a:ext>
          </a:extLst>
        </p:cNvPr>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BFE7FE7D-CB22-8259-F716-80BDE839FF7B}"/>
              </a:ext>
            </a:extLst>
          </p:cNvPr>
          <p:cNvSpPr>
            <a:spLocks noGrp="1"/>
          </p:cNvSpPr>
          <p:nvPr>
            <p:ph type="pic" sz="quarter" idx="10"/>
          </p:nvPr>
        </p:nvSpPr>
        <p:spPr>
          <a:xfrm>
            <a:off x="0" y="20636"/>
            <a:ext cx="1768642" cy="6816728"/>
          </a:xfrm>
        </p:spPr>
        <p:txBody>
          <a:bodyPr/>
          <a:lstStyle/>
          <a:p>
            <a:endParaRPr lang="nb-NO" dirty="0"/>
          </a:p>
          <a:p>
            <a:endParaRPr lang="nb-NO" dirty="0"/>
          </a:p>
          <a:p>
            <a:pPr marL="0" indent="0">
              <a:buNone/>
            </a:pPr>
            <a:endParaRPr lang="nb-NO" dirty="0"/>
          </a:p>
          <a:p>
            <a:pPr marL="0" indent="0">
              <a:buNone/>
            </a:pPr>
            <a:r>
              <a:rPr lang="nb-NO" b="1" dirty="0"/>
              <a:t>        </a:t>
            </a:r>
          </a:p>
        </p:txBody>
      </p:sp>
      <p:sp>
        <p:nvSpPr>
          <p:cNvPr id="3" name="Tittel 2">
            <a:extLst>
              <a:ext uri="{FF2B5EF4-FFF2-40B4-BE49-F238E27FC236}">
                <a16:creationId xmlns:a16="http://schemas.microsoft.com/office/drawing/2014/main" id="{2D79ACDE-2F3C-E3F6-14F2-B6F94CED7B9F}"/>
              </a:ext>
            </a:extLst>
          </p:cNvPr>
          <p:cNvSpPr>
            <a:spLocks noGrp="1"/>
          </p:cNvSpPr>
          <p:nvPr>
            <p:ph type="title"/>
          </p:nvPr>
        </p:nvSpPr>
        <p:spPr>
          <a:xfrm>
            <a:off x="2232478" y="299399"/>
            <a:ext cx="7727043" cy="1068298"/>
          </a:xfrm>
        </p:spPr>
        <p:txBody>
          <a:bodyPr>
            <a:normAutofit/>
          </a:bodyPr>
          <a:lstStyle/>
          <a:p>
            <a:pPr algn="l"/>
            <a:r>
              <a:rPr lang="nb-NO" sz="2800" b="1" kern="100" dirty="0">
                <a:solidFill>
                  <a:srgbClr val="00B0F0"/>
                </a:solidFill>
                <a:cs typeface="Times New Roman" panose="02020603050405020304" pitchFamily="18" charset="0"/>
              </a:rPr>
              <a:t>C - Hvor finner vi de rette folkene? </a:t>
            </a:r>
            <a:br>
              <a:rPr lang="nb-NO" sz="2800" b="1" kern="100" dirty="0">
                <a:solidFill>
                  <a:srgbClr val="00B0F0"/>
                </a:solidFill>
                <a:cs typeface="Times New Roman" panose="02020603050405020304" pitchFamily="18" charset="0"/>
              </a:rPr>
            </a:br>
            <a:r>
              <a:rPr lang="nb-NO" sz="2800" b="1" kern="100" dirty="0">
                <a:solidFill>
                  <a:srgbClr val="00B0F0"/>
                </a:solidFill>
                <a:cs typeface="Times New Roman" panose="02020603050405020304" pitchFamily="18" charset="0"/>
              </a:rPr>
              <a:t>	</a:t>
            </a:r>
            <a:r>
              <a:rPr lang="nb-NO" sz="1800" i="1" kern="1200" dirty="0">
                <a:solidFill>
                  <a:srgbClr val="00B0F0"/>
                </a:solidFill>
                <a:effectLst/>
                <a:latin typeface="Arial" panose="020B0604020202020204" pitchFamily="34" charset="0"/>
                <a:ea typeface="+mj-ea"/>
                <a:cs typeface="+mj-cs"/>
              </a:rPr>
              <a:t>1) Sørg for at rekrutteringsprosessen er kjent for flere</a:t>
            </a:r>
            <a:r>
              <a:rPr lang="nb-NO" sz="1100" i="1" dirty="0">
                <a:solidFill>
                  <a:srgbClr val="00B0F0"/>
                </a:solidFill>
                <a:effectLst/>
              </a:rPr>
              <a:t> </a:t>
            </a:r>
            <a:endParaRPr lang="nb-NO" sz="2800" b="1" i="1" kern="100" dirty="0">
              <a:solidFill>
                <a:srgbClr val="00B0F0"/>
              </a:solidFill>
              <a:cs typeface="Times New Roman" panose="02020603050405020304" pitchFamily="18" charset="0"/>
            </a:endParaRPr>
          </a:p>
        </p:txBody>
      </p:sp>
      <p:sp>
        <p:nvSpPr>
          <p:cNvPr id="4" name="Plassholder for tekst 3">
            <a:extLst>
              <a:ext uri="{FF2B5EF4-FFF2-40B4-BE49-F238E27FC236}">
                <a16:creationId xmlns:a16="http://schemas.microsoft.com/office/drawing/2014/main" id="{D879D5A5-D8C5-3A71-5C6E-49EB15264A34}"/>
              </a:ext>
            </a:extLst>
          </p:cNvPr>
          <p:cNvSpPr>
            <a:spLocks noGrp="1"/>
          </p:cNvSpPr>
          <p:nvPr>
            <p:ph type="body" sz="quarter" idx="11"/>
          </p:nvPr>
        </p:nvSpPr>
        <p:spPr>
          <a:xfrm>
            <a:off x="2232477" y="1313918"/>
            <a:ext cx="9180897" cy="2547232"/>
          </a:xfrm>
        </p:spPr>
        <p:txBody>
          <a:bodyPr>
            <a:normAutofit/>
          </a:bodyPr>
          <a:lstStyle/>
          <a:p>
            <a:pPr marL="0" indent="0">
              <a:lnSpc>
                <a:spcPct val="130000"/>
              </a:lnSpc>
              <a:buNone/>
            </a:pPr>
            <a:r>
              <a:rPr lang="nb-NO" sz="1200" i="1" dirty="0">
                <a:solidFill>
                  <a:srgbClr val="595959"/>
                </a:solidFill>
                <a:latin typeface="Cambria" panose="02040503050406030204" pitchFamily="18" charset="0"/>
                <a:ea typeface="+mn-ea"/>
                <a:cs typeface="+mn-cs"/>
              </a:rPr>
              <a:t>Sjansen for å nå fram til riktige kandidater øker ved at mange kjenner til behovet kommunen har for fosterhjem og viktigheten av at barn kan fortsette å vokse opp i eget lokalsamfunn. Informasjon om dette, og om hva som ligger i fosterforeldrerollen må tilgjengeliggjøres på mange arenaer, også der barnevernstjenesten normalt ikke er til stede. Sjansen for å få den rette til å lytte, øker betydelig dersom det er noen de stoler på som forteller dem det. Følgelig er det (nesten) like viktig å nå de som kjenner noen som kan være aktuelle.</a:t>
            </a:r>
            <a:endParaRPr lang="nb-NO" sz="1200" dirty="0">
              <a:solidFill>
                <a:srgbClr val="595959"/>
              </a:solidFill>
              <a:latin typeface="Cambria" panose="02040503050406030204" pitchFamily="18" charset="0"/>
              <a:ea typeface="+mn-ea"/>
              <a:cs typeface="+mn-cs"/>
            </a:endParaRPr>
          </a:p>
          <a:p>
            <a:pPr marL="0" indent="0">
              <a:lnSpc>
                <a:spcPct val="130000"/>
              </a:lnSpc>
              <a:buNone/>
            </a:pPr>
            <a:r>
              <a:rPr lang="nb-NO" sz="1200" dirty="0">
                <a:solidFill>
                  <a:srgbClr val="595959"/>
                </a:solidFill>
                <a:latin typeface="Cambria" panose="02040503050406030204" pitchFamily="18" charset="0"/>
                <a:ea typeface="+mn-ea"/>
                <a:cs typeface="+mn-cs"/>
              </a:rPr>
              <a:t>Kjennskapen begynner nære oss selv. Alle i barnevernstjenesten må vite om og helst være begeistret for prosjektet og ambisjonen. Lederne i kommunen, ordfører, rådmann, områdeledere, likeså. Dernest andre ansatte i kommunen, lærere, barnehageansatte og andre som har omsorg som en del av sitt yrke. Så er det veldig nyttig å få eksisterende fosterforeldre på lag, slik at de kan snakke om dette til sine venner og i sine lokale nettverk. Det er ikke all kommunikasjon vi gjør som vil rekruttere direkte, så som reklame og oppslag i avisen, men det er likevel viktig for å bygge kjennskap og interesse. Det kan bidra til at flere er mottakelige når vi treffer dem igjen seinere.</a:t>
            </a:r>
          </a:p>
        </p:txBody>
      </p:sp>
      <p:sp>
        <p:nvSpPr>
          <p:cNvPr id="5" name="Plassholder for tekst 3">
            <a:extLst>
              <a:ext uri="{FF2B5EF4-FFF2-40B4-BE49-F238E27FC236}">
                <a16:creationId xmlns:a16="http://schemas.microsoft.com/office/drawing/2014/main" id="{B3AB933E-E5AB-D627-E2C9-D1605AEE5405}"/>
              </a:ext>
            </a:extLst>
          </p:cNvPr>
          <p:cNvSpPr txBox="1">
            <a:spLocks/>
          </p:cNvSpPr>
          <p:nvPr/>
        </p:nvSpPr>
        <p:spPr>
          <a:xfrm>
            <a:off x="2232477" y="4076502"/>
            <a:ext cx="4622751" cy="293516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200"/>
              </a:spcBef>
              <a:buClr>
                <a:schemeClr val="accent1"/>
              </a:buClr>
              <a:buSzPct val="120000"/>
              <a:buFont typeface="System Font Regular"/>
              <a:buChar char="⎼"/>
              <a:defRPr sz="16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gn="l" defTabSz="914400" rtl="0" eaLnBrk="1" latinLnBrk="0" hangingPunct="1">
              <a:lnSpc>
                <a:spcPct val="100000"/>
              </a:lnSpc>
              <a:spcBef>
                <a:spcPts val="1200"/>
              </a:spcBef>
              <a:buClr>
                <a:schemeClr val="accent1"/>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gn="l" defTabSz="914400" rtl="0" eaLnBrk="1" latinLnBrk="0" hangingPunct="1">
              <a:lnSpc>
                <a:spcPct val="100000"/>
              </a:lnSpc>
              <a:spcBef>
                <a:spcPts val="1200"/>
              </a:spcBef>
              <a:buClr>
                <a:schemeClr val="accent2">
                  <a:lumMod val="40000"/>
                  <a:lumOff val="60000"/>
                </a:schemeClr>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15000"/>
              </a:lnSpc>
              <a:buFont typeface="Wingdings" pitchFamily="2" charset="2"/>
              <a:buChar char="Ø"/>
            </a:pPr>
            <a:r>
              <a:rPr lang="nb-NO" sz="1200" dirty="0">
                <a:solidFill>
                  <a:srgbClr val="595959"/>
                </a:solidFill>
                <a:latin typeface="Cambria" panose="02040503050406030204" pitchFamily="18" charset="0"/>
                <a:ea typeface="+mn-ea"/>
                <a:cs typeface="+mn-cs"/>
              </a:rPr>
              <a:t>Snakketøyet er det viktigste verktøyet vi har, i møter, over en kaffekopp eller i dedikerte presentasjoner. Dere må invitere dere selv – fordi ingen andre enn dere vet at dette er interessant å få presentert.</a:t>
            </a:r>
          </a:p>
          <a:p>
            <a:pPr lvl="0">
              <a:lnSpc>
                <a:spcPct val="115000"/>
              </a:lnSpc>
              <a:buFont typeface="Wingdings" pitchFamily="2" charset="2"/>
              <a:buChar char="Ø"/>
            </a:pPr>
            <a:r>
              <a:rPr lang="nb-NO" sz="1200" dirty="0">
                <a:solidFill>
                  <a:srgbClr val="595959"/>
                </a:solidFill>
                <a:latin typeface="Cambria" panose="02040503050406030204" pitchFamily="18" charset="0"/>
                <a:ea typeface="+mn-ea"/>
                <a:cs typeface="+mn-cs"/>
              </a:rPr>
              <a:t>Vær synlige! Utarbeid fysisk og lokalt tilpasset materiell, som plakater, flyere og digital informasjon som kan spres via sosiale medier. Kan den lokale kinoen være med på lag ved å </a:t>
            </a:r>
            <a:r>
              <a:rPr lang="nb-NO" sz="1200" dirty="0" err="1">
                <a:solidFill>
                  <a:srgbClr val="595959"/>
                </a:solidFill>
                <a:latin typeface="Cambria" panose="02040503050406030204" pitchFamily="18" charset="0"/>
                <a:ea typeface="+mn-ea"/>
                <a:cs typeface="+mn-cs"/>
              </a:rPr>
              <a:t>f.eks</a:t>
            </a:r>
            <a:r>
              <a:rPr lang="nb-NO" sz="1200" dirty="0">
                <a:solidFill>
                  <a:srgbClr val="595959"/>
                </a:solidFill>
                <a:latin typeface="Cambria" panose="02040503050406030204" pitchFamily="18" charset="0"/>
                <a:ea typeface="+mn-ea"/>
                <a:cs typeface="+mn-cs"/>
              </a:rPr>
              <a:t> å vise en informasjonsfilm om behovet? </a:t>
            </a:r>
          </a:p>
          <a:p>
            <a:pPr lvl="0">
              <a:lnSpc>
                <a:spcPct val="115000"/>
              </a:lnSpc>
              <a:buFont typeface="Wingdings" pitchFamily="2" charset="2"/>
              <a:buChar char="Ø"/>
            </a:pPr>
            <a:r>
              <a:rPr lang="nn-NO" sz="1200" dirty="0">
                <a:solidFill>
                  <a:srgbClr val="595959"/>
                </a:solidFill>
                <a:latin typeface="Cambria" panose="02040503050406030204" pitchFamily="18" charset="0"/>
                <a:ea typeface="+mn-ea"/>
                <a:cs typeface="+mn-cs"/>
              </a:rPr>
              <a:t>Få lokalavisa på lag, skrive om behovet, annonser </a:t>
            </a:r>
            <a:r>
              <a:rPr lang="nn-NO" sz="1200" dirty="0" err="1">
                <a:solidFill>
                  <a:srgbClr val="595959"/>
                </a:solidFill>
                <a:latin typeface="Cambria" panose="02040503050406030204" pitchFamily="18" charset="0"/>
                <a:ea typeface="+mn-ea"/>
                <a:cs typeface="+mn-cs"/>
              </a:rPr>
              <a:t>o.l</a:t>
            </a:r>
            <a:endParaRPr lang="nb-NO" sz="1200" dirty="0">
              <a:solidFill>
                <a:srgbClr val="595959"/>
              </a:solidFill>
              <a:latin typeface="Cambria" panose="02040503050406030204" pitchFamily="18" charset="0"/>
              <a:ea typeface="+mn-ea"/>
              <a:cs typeface="+mn-cs"/>
            </a:endParaRPr>
          </a:p>
          <a:p>
            <a:pPr>
              <a:buFont typeface="Wingdings" pitchFamily="2" charset="2"/>
              <a:buChar char="Ø"/>
            </a:pPr>
            <a:endParaRPr lang="nb-NO" sz="1200" dirty="0">
              <a:solidFill>
                <a:srgbClr val="595959"/>
              </a:solidFill>
              <a:latin typeface="Cambria" panose="02040503050406030204" pitchFamily="18" charset="0"/>
              <a:ea typeface="+mn-ea"/>
              <a:cs typeface="+mn-cs"/>
            </a:endParaRPr>
          </a:p>
          <a:p>
            <a:pPr>
              <a:buFont typeface="+mj-lt"/>
              <a:buAutoNum type="alphaLcParenR"/>
            </a:pPr>
            <a:endParaRPr lang="nb-NO" sz="1200" dirty="0">
              <a:solidFill>
                <a:srgbClr val="595959"/>
              </a:solidFill>
              <a:latin typeface="Cambria" panose="02040503050406030204" pitchFamily="18" charset="0"/>
              <a:ea typeface="+mn-ea"/>
              <a:cs typeface="+mn-cs"/>
            </a:endParaRPr>
          </a:p>
          <a:p>
            <a:pPr marL="0" indent="0">
              <a:buFont typeface="System Font Regular"/>
              <a:buNone/>
            </a:pPr>
            <a:endParaRPr lang="nb-NO" sz="1200" kern="100" dirty="0">
              <a:latin typeface="Cambria" panose="02040503050406030204" pitchFamily="18" charset="0"/>
              <a:ea typeface="Aptos" panose="020B0004020202020204" pitchFamily="34" charset="0"/>
              <a:cs typeface="Times New Roman" panose="02020603050405020304" pitchFamily="18" charset="0"/>
            </a:endParaRPr>
          </a:p>
          <a:p>
            <a:pPr marL="0" indent="0">
              <a:buFont typeface="System Font Regular"/>
              <a:buNone/>
            </a:pPr>
            <a:endParaRPr lang="nb-NO" sz="1200" dirty="0">
              <a:latin typeface="Cambria" panose="02040503050406030204" pitchFamily="18" charset="0"/>
              <a:ea typeface="Calibri" panose="020F0502020204030204" pitchFamily="34" charset="0"/>
              <a:cs typeface="Times New Roman" panose="02020603050405020304" pitchFamily="18" charset="0"/>
            </a:endParaRPr>
          </a:p>
          <a:p>
            <a:pPr marL="0" indent="0">
              <a:buFont typeface="System Font Regular"/>
              <a:buNone/>
            </a:pPr>
            <a:endParaRPr lang="nb-NO" sz="1200" kern="100" dirty="0">
              <a:latin typeface="Cambria" panose="02040503050406030204" pitchFamily="18" charset="0"/>
              <a:ea typeface="Aptos" panose="020B0004020202020204" pitchFamily="34" charset="0"/>
              <a:cs typeface="Times New Roman" panose="02020603050405020304" pitchFamily="18" charset="0"/>
            </a:endParaRPr>
          </a:p>
        </p:txBody>
      </p:sp>
      <p:sp>
        <p:nvSpPr>
          <p:cNvPr id="6" name="Plassholder for tekst 3">
            <a:extLst>
              <a:ext uri="{FF2B5EF4-FFF2-40B4-BE49-F238E27FC236}">
                <a16:creationId xmlns:a16="http://schemas.microsoft.com/office/drawing/2014/main" id="{B5B6C65A-11D0-004D-A5D9-F1CEDB03B16C}"/>
              </a:ext>
            </a:extLst>
          </p:cNvPr>
          <p:cNvSpPr txBox="1">
            <a:spLocks/>
          </p:cNvSpPr>
          <p:nvPr/>
        </p:nvSpPr>
        <p:spPr>
          <a:xfrm>
            <a:off x="7098047" y="4076502"/>
            <a:ext cx="4622751" cy="284094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200"/>
              </a:spcBef>
              <a:buClr>
                <a:schemeClr val="accent1"/>
              </a:buClr>
              <a:buSzPct val="120000"/>
              <a:buFont typeface="System Font Regular"/>
              <a:buChar char="⎼"/>
              <a:defRPr sz="16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gn="l" defTabSz="914400" rtl="0" eaLnBrk="1" latinLnBrk="0" hangingPunct="1">
              <a:lnSpc>
                <a:spcPct val="100000"/>
              </a:lnSpc>
              <a:spcBef>
                <a:spcPts val="1200"/>
              </a:spcBef>
              <a:buClr>
                <a:schemeClr val="accent1"/>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gn="l" defTabSz="914400" rtl="0" eaLnBrk="1" latinLnBrk="0" hangingPunct="1">
              <a:lnSpc>
                <a:spcPct val="100000"/>
              </a:lnSpc>
              <a:spcBef>
                <a:spcPts val="1200"/>
              </a:spcBef>
              <a:buClr>
                <a:schemeClr val="accent2">
                  <a:lumMod val="40000"/>
                  <a:lumOff val="60000"/>
                </a:schemeClr>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buFont typeface="Wingdings" pitchFamily="2" charset="2"/>
              <a:buChar char="Ø"/>
            </a:pPr>
            <a:r>
              <a:rPr lang="nb-NO" sz="1200" dirty="0">
                <a:solidFill>
                  <a:srgbClr val="595959"/>
                </a:solidFill>
                <a:latin typeface="Cambria" panose="02040503050406030204" pitchFamily="18" charset="0"/>
                <a:ea typeface="+mn-ea"/>
                <a:cs typeface="+mn-cs"/>
              </a:rPr>
              <a:t>Lage en </a:t>
            </a:r>
            <a:r>
              <a:rPr lang="nb-NO" sz="1200" dirty="0" err="1">
                <a:solidFill>
                  <a:srgbClr val="595959"/>
                </a:solidFill>
                <a:latin typeface="Cambria" panose="02040503050406030204" pitchFamily="18" charset="0"/>
                <a:ea typeface="+mn-ea"/>
                <a:cs typeface="+mn-cs"/>
              </a:rPr>
              <a:t>Facebookgruppe</a:t>
            </a:r>
            <a:r>
              <a:rPr lang="nb-NO" sz="1200" dirty="0">
                <a:solidFill>
                  <a:srgbClr val="595959"/>
                </a:solidFill>
                <a:latin typeface="Cambria" panose="02040503050406030204" pitchFamily="18" charset="0"/>
                <a:ea typeface="+mn-ea"/>
                <a:cs typeface="+mn-cs"/>
              </a:rPr>
              <a:t> for folk som er interesserte i å bli fosterforeldre.</a:t>
            </a:r>
          </a:p>
          <a:p>
            <a:pPr lvl="0">
              <a:lnSpc>
                <a:spcPct val="115000"/>
              </a:lnSpc>
              <a:buFont typeface="Wingdings" pitchFamily="2" charset="2"/>
              <a:buChar char="Ø"/>
            </a:pPr>
            <a:r>
              <a:rPr lang="nb-NO" sz="1200" dirty="0">
                <a:solidFill>
                  <a:srgbClr val="595959"/>
                </a:solidFill>
                <a:latin typeface="Cambria" panose="02040503050406030204" pitchFamily="18" charset="0"/>
                <a:ea typeface="+mn-ea"/>
                <a:cs typeface="+mn-cs"/>
              </a:rPr>
              <a:t>Målrettet annonsering med beskrivelser av enkeltbarn (selvfølgelig uten at barna kan identifiseres). </a:t>
            </a:r>
          </a:p>
          <a:p>
            <a:pPr lvl="0">
              <a:lnSpc>
                <a:spcPct val="115000"/>
              </a:lnSpc>
              <a:spcAft>
                <a:spcPts val="800"/>
              </a:spcAft>
              <a:buFont typeface="Wingdings" pitchFamily="2" charset="2"/>
              <a:buChar char="Ø"/>
            </a:pPr>
            <a:r>
              <a:rPr lang="nb-NO" sz="1200" dirty="0">
                <a:solidFill>
                  <a:srgbClr val="595959"/>
                </a:solidFill>
                <a:latin typeface="Cambria" panose="02040503050406030204" pitchFamily="18" charset="0"/>
                <a:ea typeface="+mn-ea"/>
                <a:cs typeface="+mn-cs"/>
              </a:rPr>
              <a:t>Lage små reels-videoer som informerer om behovet</a:t>
            </a:r>
          </a:p>
          <a:p>
            <a:pPr>
              <a:lnSpc>
                <a:spcPct val="115000"/>
              </a:lnSpc>
              <a:buFont typeface="Wingdings" pitchFamily="2" charset="2"/>
              <a:buChar char="Ø"/>
            </a:pPr>
            <a:r>
              <a:rPr lang="nb-NO" sz="1200" dirty="0">
                <a:solidFill>
                  <a:srgbClr val="595959"/>
                </a:solidFill>
                <a:latin typeface="Cambria" panose="02040503050406030204" pitchFamily="18" charset="0"/>
                <a:ea typeface="+mn-ea"/>
                <a:cs typeface="+mn-cs"/>
              </a:rPr>
              <a:t>Kan fosterhjemsmodellen presenteres på kommunens nettsider? Interesserte vil helt sikkert lete etter mer informasjon.</a:t>
            </a:r>
          </a:p>
          <a:p>
            <a:pPr>
              <a:lnSpc>
                <a:spcPct val="115000"/>
              </a:lnSpc>
              <a:buFont typeface="Wingdings" pitchFamily="2" charset="2"/>
              <a:buChar char="Ø"/>
            </a:pPr>
            <a:endParaRPr lang="nb-NO" sz="1200" dirty="0">
              <a:solidFill>
                <a:srgbClr val="595959"/>
              </a:solidFill>
              <a:latin typeface="Cambria" panose="02040503050406030204" pitchFamily="18" charset="0"/>
              <a:ea typeface="+mn-ea"/>
              <a:cs typeface="+mn-cs"/>
            </a:endParaRPr>
          </a:p>
          <a:p>
            <a:pPr marL="0" indent="0" algn="r">
              <a:lnSpc>
                <a:spcPct val="115000"/>
              </a:lnSpc>
              <a:buNone/>
            </a:pPr>
            <a:r>
              <a:rPr lang="nb-NO" sz="1200" dirty="0">
                <a:solidFill>
                  <a:srgbClr val="595959"/>
                </a:solidFill>
                <a:latin typeface="Cambria" panose="02040503050406030204" pitchFamily="18" charset="0"/>
                <a:ea typeface="+mn-ea"/>
                <a:cs typeface="+mn-cs"/>
              </a:rPr>
              <a:t>./.</a:t>
            </a:r>
          </a:p>
          <a:p>
            <a:pPr>
              <a:buFont typeface="System Font Regular"/>
              <a:buNone/>
            </a:pPr>
            <a:endParaRPr lang="nb-NO" sz="1200" dirty="0">
              <a:solidFill>
                <a:srgbClr val="595959"/>
              </a:solidFill>
              <a:latin typeface="Cambria" panose="02040503050406030204" pitchFamily="18" charset="0"/>
              <a:ea typeface="+mn-ea"/>
              <a:cs typeface="+mn-cs"/>
            </a:endParaRPr>
          </a:p>
          <a:p>
            <a:pPr>
              <a:buFont typeface="+mj-lt"/>
              <a:buAutoNum type="alphaLcParenR"/>
            </a:pPr>
            <a:endParaRPr lang="nb-NO" sz="1200" dirty="0">
              <a:solidFill>
                <a:srgbClr val="595959"/>
              </a:solidFill>
              <a:latin typeface="Cambria" panose="02040503050406030204" pitchFamily="18" charset="0"/>
              <a:ea typeface="+mn-ea"/>
              <a:cs typeface="+mn-cs"/>
            </a:endParaRPr>
          </a:p>
          <a:p>
            <a:pPr marL="0" indent="0">
              <a:buFont typeface="System Font Regular"/>
              <a:buNone/>
            </a:pPr>
            <a:endParaRPr lang="nb-NO" sz="1200" kern="100" dirty="0">
              <a:latin typeface="Cambria" panose="02040503050406030204" pitchFamily="18" charset="0"/>
              <a:ea typeface="Aptos" panose="020B0004020202020204" pitchFamily="34" charset="0"/>
              <a:cs typeface="Times New Roman" panose="02020603050405020304" pitchFamily="18" charset="0"/>
            </a:endParaRPr>
          </a:p>
          <a:p>
            <a:pPr marL="0" indent="0">
              <a:buFont typeface="System Font Regular"/>
              <a:buNone/>
            </a:pPr>
            <a:endParaRPr lang="nb-NO" sz="1200" dirty="0">
              <a:latin typeface="Cambria" panose="02040503050406030204" pitchFamily="18" charset="0"/>
              <a:ea typeface="Calibri" panose="020F0502020204030204" pitchFamily="34" charset="0"/>
              <a:cs typeface="Times New Roman" panose="02020603050405020304" pitchFamily="18" charset="0"/>
            </a:endParaRPr>
          </a:p>
          <a:p>
            <a:pPr marL="0" indent="0">
              <a:buFont typeface="System Font Regular"/>
              <a:buNone/>
            </a:pPr>
            <a:endParaRPr lang="nb-NO" sz="1200" kern="100" dirty="0">
              <a:latin typeface="Cambria" panose="02040503050406030204" pitchFamily="18" charset="0"/>
              <a:ea typeface="Aptos" panose="020B0004020202020204" pitchFamily="34" charset="0"/>
              <a:cs typeface="Times New Roman" panose="02020603050405020304" pitchFamily="18" charset="0"/>
            </a:endParaRPr>
          </a:p>
        </p:txBody>
      </p:sp>
      <p:pic>
        <p:nvPicPr>
          <p:cNvPr id="8" name="Bilde 7" descr="Et bilde som inneholder sketch, sko, tegning, kunst&#10;&#10;KI-generert innhold kan være feil.">
            <a:extLst>
              <a:ext uri="{FF2B5EF4-FFF2-40B4-BE49-F238E27FC236}">
                <a16:creationId xmlns:a16="http://schemas.microsoft.com/office/drawing/2014/main" id="{A6C093F9-1481-A84C-41C4-370AB1002E0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888459" y="176634"/>
            <a:ext cx="1441091" cy="1260049"/>
          </a:xfrm>
          <a:prstGeom prst="rect">
            <a:avLst/>
          </a:prstGeom>
        </p:spPr>
      </p:pic>
      <p:pic>
        <p:nvPicPr>
          <p:cNvPr id="12" name="Bilde 11" descr="Et bilde som inneholder sketch, tegning, kunst, illustrasjon&#10;&#10;KI-generert innhold kan være feil.">
            <a:extLst>
              <a:ext uri="{FF2B5EF4-FFF2-40B4-BE49-F238E27FC236}">
                <a16:creationId xmlns:a16="http://schemas.microsoft.com/office/drawing/2014/main" id="{B1A4788C-B1DF-7755-6EBB-7B017841C69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87426" y="2694428"/>
            <a:ext cx="3132103" cy="2764148"/>
          </a:xfrm>
          <a:prstGeom prst="rect">
            <a:avLst/>
          </a:prstGeom>
        </p:spPr>
      </p:pic>
      <p:pic>
        <p:nvPicPr>
          <p:cNvPr id="14" name="Bilde 13" descr="Et bilde som inneholder design&#10;&#10;KI-generert innhold kan være feil.">
            <a:extLst>
              <a:ext uri="{FF2B5EF4-FFF2-40B4-BE49-F238E27FC236}">
                <a16:creationId xmlns:a16="http://schemas.microsoft.com/office/drawing/2014/main" id="{67E222C9-CF30-F427-7AFD-39025C45777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1372" y="1545996"/>
            <a:ext cx="1929187" cy="1436683"/>
          </a:xfrm>
          <a:prstGeom prst="rect">
            <a:avLst/>
          </a:prstGeom>
        </p:spPr>
      </p:pic>
    </p:spTree>
    <p:extLst>
      <p:ext uri="{BB962C8B-B14F-4D97-AF65-F5344CB8AC3E}">
        <p14:creationId xmlns:p14="http://schemas.microsoft.com/office/powerpoint/2010/main" val="239659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9B3B1-D670-638F-98C4-E0ADC0B306A3}"/>
            </a:ext>
          </a:extLst>
        </p:cNvPr>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A4C5C640-DC80-9F64-ABCA-AFF2CFAD3B88}"/>
              </a:ext>
            </a:extLst>
          </p:cNvPr>
          <p:cNvSpPr>
            <a:spLocks noGrp="1"/>
          </p:cNvSpPr>
          <p:nvPr>
            <p:ph type="pic" sz="quarter" idx="10"/>
          </p:nvPr>
        </p:nvSpPr>
        <p:spPr>
          <a:xfrm>
            <a:off x="0" y="20636"/>
            <a:ext cx="1768642" cy="6816728"/>
          </a:xfrm>
        </p:spPr>
        <p:txBody>
          <a:bodyPr/>
          <a:lstStyle/>
          <a:p>
            <a:endParaRPr lang="nb-NO" dirty="0"/>
          </a:p>
          <a:p>
            <a:endParaRPr lang="nb-NO" dirty="0"/>
          </a:p>
          <a:p>
            <a:pPr marL="0" indent="0">
              <a:buNone/>
            </a:pPr>
            <a:endParaRPr lang="nb-NO" dirty="0"/>
          </a:p>
          <a:p>
            <a:pPr marL="0" indent="0">
              <a:buNone/>
            </a:pPr>
            <a:r>
              <a:rPr lang="nb-NO" b="1" dirty="0"/>
              <a:t>        </a:t>
            </a:r>
          </a:p>
        </p:txBody>
      </p:sp>
      <p:sp>
        <p:nvSpPr>
          <p:cNvPr id="3" name="Tittel 2">
            <a:extLst>
              <a:ext uri="{FF2B5EF4-FFF2-40B4-BE49-F238E27FC236}">
                <a16:creationId xmlns:a16="http://schemas.microsoft.com/office/drawing/2014/main" id="{160AB731-5255-388B-37EE-8FEAC4CD6858}"/>
              </a:ext>
            </a:extLst>
          </p:cNvPr>
          <p:cNvSpPr>
            <a:spLocks noGrp="1"/>
          </p:cNvSpPr>
          <p:nvPr>
            <p:ph type="title"/>
          </p:nvPr>
        </p:nvSpPr>
        <p:spPr>
          <a:xfrm>
            <a:off x="2232478" y="299399"/>
            <a:ext cx="7727043" cy="1068298"/>
          </a:xfrm>
        </p:spPr>
        <p:txBody>
          <a:bodyPr>
            <a:normAutofit/>
          </a:bodyPr>
          <a:lstStyle/>
          <a:p>
            <a:pPr algn="l"/>
            <a:r>
              <a:rPr lang="nb-NO" sz="1600" kern="100" dirty="0">
                <a:solidFill>
                  <a:srgbClr val="00B0F0"/>
                </a:solidFill>
                <a:cs typeface="Times New Roman" panose="02020603050405020304" pitchFamily="18" charset="0"/>
              </a:rPr>
              <a:t>1) Fortsettelse</a:t>
            </a:r>
            <a:r>
              <a:rPr lang="nb-NO" sz="1600" i="1" kern="100" dirty="0">
                <a:solidFill>
                  <a:srgbClr val="00B0F0"/>
                </a:solidFill>
                <a:cs typeface="Times New Roman" panose="02020603050405020304" pitchFamily="18" charset="0"/>
              </a:rPr>
              <a:t> </a:t>
            </a:r>
            <a:r>
              <a:rPr lang="nb-NO" sz="1600" i="1" kern="1200" dirty="0">
                <a:solidFill>
                  <a:srgbClr val="00B0F0"/>
                </a:solidFill>
                <a:effectLst/>
                <a:latin typeface="Arial" panose="020B0604020202020204" pitchFamily="34" charset="0"/>
                <a:ea typeface="+mj-ea"/>
                <a:cs typeface="+mj-cs"/>
              </a:rPr>
              <a:t>Sørg for at rekrutteringsprosessen er kjent for flere</a:t>
            </a:r>
            <a:r>
              <a:rPr lang="nb-NO" sz="1050" i="1" dirty="0">
                <a:solidFill>
                  <a:srgbClr val="00B0F0"/>
                </a:solidFill>
                <a:effectLst/>
              </a:rPr>
              <a:t> </a:t>
            </a:r>
            <a:endParaRPr lang="nb-NO" sz="1600" i="1" kern="100" dirty="0">
              <a:solidFill>
                <a:srgbClr val="00B0F0"/>
              </a:solidFill>
              <a:cs typeface="Times New Roman" panose="02020603050405020304" pitchFamily="18" charset="0"/>
            </a:endParaRPr>
          </a:p>
        </p:txBody>
      </p:sp>
      <p:sp>
        <p:nvSpPr>
          <p:cNvPr id="4" name="Plassholder for tekst 3">
            <a:extLst>
              <a:ext uri="{FF2B5EF4-FFF2-40B4-BE49-F238E27FC236}">
                <a16:creationId xmlns:a16="http://schemas.microsoft.com/office/drawing/2014/main" id="{E97AEE16-03B1-7DB1-A0CD-CEBA760D1679}"/>
              </a:ext>
            </a:extLst>
          </p:cNvPr>
          <p:cNvSpPr>
            <a:spLocks noGrp="1"/>
          </p:cNvSpPr>
          <p:nvPr>
            <p:ph type="body" sz="quarter" idx="11"/>
          </p:nvPr>
        </p:nvSpPr>
        <p:spPr>
          <a:xfrm>
            <a:off x="2232478" y="1704582"/>
            <a:ext cx="3977129" cy="5153418"/>
          </a:xfrm>
        </p:spPr>
        <p:txBody>
          <a:bodyPr>
            <a:normAutofit/>
          </a:bodyPr>
          <a:lstStyle/>
          <a:p>
            <a:pPr marL="0" indent="0">
              <a:buNone/>
            </a:pPr>
            <a:r>
              <a:rPr lang="nb-NO" sz="1200" dirty="0">
                <a:solidFill>
                  <a:srgbClr val="595959"/>
                </a:solidFill>
                <a:latin typeface="Cambria" panose="02040503050406030204" pitchFamily="18" charset="0"/>
                <a:ea typeface="+mn-ea"/>
                <a:cs typeface="+mn-cs"/>
              </a:rPr>
              <a:t>./.</a:t>
            </a:r>
          </a:p>
          <a:p>
            <a:pPr>
              <a:buFont typeface="Wingdings" pitchFamily="2" charset="2"/>
              <a:buChar char="Ø"/>
            </a:pPr>
            <a:r>
              <a:rPr lang="nb-NO" sz="1200" dirty="0">
                <a:solidFill>
                  <a:srgbClr val="595959"/>
                </a:solidFill>
                <a:latin typeface="Cambria" panose="02040503050406030204" pitchFamily="18" charset="0"/>
                <a:ea typeface="+mn-ea"/>
                <a:cs typeface="+mn-cs"/>
              </a:rPr>
              <a:t>Få med sentrale folk og ledere i kommunen til å fremsnakke medborgerskap og inspirere til at mange flere tenker at dette er «våre barn».</a:t>
            </a:r>
          </a:p>
          <a:p>
            <a:pPr lvl="0">
              <a:lnSpc>
                <a:spcPct val="115000"/>
              </a:lnSpc>
              <a:buFont typeface="Wingdings" pitchFamily="2" charset="2"/>
              <a:buChar char="Ø"/>
            </a:pPr>
            <a:r>
              <a:rPr lang="nb-NO" sz="1200" dirty="0">
                <a:solidFill>
                  <a:srgbClr val="595959"/>
                </a:solidFill>
                <a:latin typeface="Cambria" panose="02040503050406030204" pitchFamily="18" charset="0"/>
                <a:ea typeface="+mn-ea"/>
                <a:cs typeface="+mn-cs"/>
              </a:rPr>
              <a:t>Skape engasjement ved å involvere også andre deler av tjenesteapparatet i kommunen.</a:t>
            </a:r>
          </a:p>
          <a:p>
            <a:pPr lvl="0">
              <a:lnSpc>
                <a:spcPct val="115000"/>
              </a:lnSpc>
              <a:buFont typeface="Wingdings" pitchFamily="2" charset="2"/>
              <a:buChar char="Ø"/>
            </a:pPr>
            <a:r>
              <a:rPr lang="nb-NO" sz="1200" dirty="0">
                <a:solidFill>
                  <a:srgbClr val="595959"/>
                </a:solidFill>
                <a:latin typeface="Cambria" panose="02040503050406030204" pitchFamily="18" charset="0"/>
                <a:ea typeface="+mn-ea"/>
                <a:cs typeface="+mn-cs"/>
              </a:rPr>
              <a:t>Avholde informasjonsmøter, både digitale og fysiske. </a:t>
            </a:r>
          </a:p>
          <a:p>
            <a:pPr lvl="0">
              <a:lnSpc>
                <a:spcPct val="115000"/>
              </a:lnSpc>
              <a:spcAft>
                <a:spcPts val="800"/>
              </a:spcAft>
              <a:buFont typeface="Wingdings" pitchFamily="2" charset="2"/>
              <a:buChar char="Ø"/>
            </a:pPr>
            <a:r>
              <a:rPr lang="nb-NO" sz="1200" dirty="0">
                <a:solidFill>
                  <a:srgbClr val="595959"/>
                </a:solidFill>
                <a:latin typeface="Cambria" panose="02040503050406030204" pitchFamily="18" charset="0"/>
                <a:ea typeface="+mn-ea"/>
                <a:cs typeface="+mn-cs"/>
              </a:rPr>
              <a:t>Stå på stand på ulike arenaer og del ut informasjon om behovet og/eller invitasjoner til for eksempel informasjonsmøter.</a:t>
            </a:r>
          </a:p>
          <a:p>
            <a:pPr>
              <a:buFont typeface="Wingdings" pitchFamily="2" charset="2"/>
              <a:buChar char="Ø"/>
            </a:pPr>
            <a:r>
              <a:rPr lang="nb-NO" sz="1200" dirty="0">
                <a:solidFill>
                  <a:srgbClr val="595959"/>
                </a:solidFill>
                <a:latin typeface="Cambria" panose="02040503050406030204" pitchFamily="18" charset="0"/>
                <a:ea typeface="+mn-ea"/>
                <a:cs typeface="+mn-cs"/>
              </a:rPr>
              <a:t>Lære av andre! Hva gjør andre kommuner? Hvem lykkes og hvorfor? </a:t>
            </a:r>
            <a:endParaRPr lang="nb-NO" sz="1200" kern="100" dirty="0">
              <a:effectLst/>
              <a:latin typeface="Cambria" panose="02040503050406030204" pitchFamily="18" charset="0"/>
              <a:ea typeface="Aptos" panose="020B0004020202020204" pitchFamily="34" charset="0"/>
              <a:cs typeface="Times New Roman" panose="02020603050405020304" pitchFamily="18" charset="0"/>
            </a:endParaRPr>
          </a:p>
          <a:p>
            <a:pPr marL="0" indent="0">
              <a:buNone/>
            </a:pPr>
            <a:endParaRPr lang="nb-NO" sz="1200" dirty="0">
              <a:effectLst/>
              <a:latin typeface="Cambria" panose="02040503050406030204" pitchFamily="18" charset="0"/>
              <a:ea typeface="Calibri" panose="020F0502020204030204" pitchFamily="34" charset="0"/>
              <a:cs typeface="Times New Roman" panose="02020603050405020304" pitchFamily="18" charset="0"/>
            </a:endParaRPr>
          </a:p>
          <a:p>
            <a:pPr marL="0" indent="0">
              <a:buNone/>
            </a:pPr>
            <a:endParaRPr lang="nb-NO" sz="1200" kern="100" dirty="0">
              <a:effectLst/>
              <a:latin typeface="Cambria" panose="02040503050406030204" pitchFamily="18" charset="0"/>
              <a:ea typeface="Aptos" panose="020B0004020202020204" pitchFamily="34" charset="0"/>
              <a:cs typeface="Times New Roman" panose="02020603050405020304" pitchFamily="18" charset="0"/>
            </a:endParaRPr>
          </a:p>
        </p:txBody>
      </p:sp>
      <p:sp>
        <p:nvSpPr>
          <p:cNvPr id="5" name="Plassholder for tekst 3">
            <a:extLst>
              <a:ext uri="{FF2B5EF4-FFF2-40B4-BE49-F238E27FC236}">
                <a16:creationId xmlns:a16="http://schemas.microsoft.com/office/drawing/2014/main" id="{4C2A769E-A1D2-9223-302C-DC8489D9ED76}"/>
              </a:ext>
            </a:extLst>
          </p:cNvPr>
          <p:cNvSpPr txBox="1">
            <a:spLocks/>
          </p:cNvSpPr>
          <p:nvPr/>
        </p:nvSpPr>
        <p:spPr>
          <a:xfrm>
            <a:off x="6673443" y="2838317"/>
            <a:ext cx="4514686" cy="331738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200"/>
              </a:spcBef>
              <a:buClr>
                <a:schemeClr val="accent1"/>
              </a:buClr>
              <a:buSzPct val="120000"/>
              <a:buFont typeface="System Font Regular"/>
              <a:buChar char="⎼"/>
              <a:defRPr sz="16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1pPr>
            <a:lvl2pPr marL="685800" indent="-228600" algn="l" defTabSz="914400" rtl="0" eaLnBrk="1" latinLnBrk="0" hangingPunct="1">
              <a:lnSpc>
                <a:spcPct val="100000"/>
              </a:lnSpc>
              <a:spcBef>
                <a:spcPts val="1200"/>
              </a:spcBef>
              <a:buClr>
                <a:schemeClr val="accent1"/>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2pPr>
            <a:lvl3pPr marL="11430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3pPr>
            <a:lvl4pPr marL="1600200" indent="-228600" algn="l" defTabSz="914400" rtl="0" eaLnBrk="1" latinLnBrk="0" hangingPunct="1">
              <a:lnSpc>
                <a:spcPct val="100000"/>
              </a:lnSpc>
              <a:spcBef>
                <a:spcPts val="1200"/>
              </a:spcBef>
              <a:buClr>
                <a:srgbClr val="BAE3F9"/>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4pPr>
            <a:lvl5pPr marL="2057400" indent="-228600" algn="l" defTabSz="914400" rtl="0" eaLnBrk="1" latinLnBrk="0" hangingPunct="1">
              <a:lnSpc>
                <a:spcPct val="100000"/>
              </a:lnSpc>
              <a:spcBef>
                <a:spcPts val="1200"/>
              </a:spcBef>
              <a:buClr>
                <a:schemeClr val="accent2">
                  <a:lumMod val="40000"/>
                  <a:lumOff val="60000"/>
                </a:schemeClr>
              </a:buClr>
              <a:buSzPct val="120000"/>
              <a:buFont typeface="System Font Regular"/>
              <a:buChar char="⎼"/>
              <a:defRPr sz="1400" b="0" i="0" kern="1200">
                <a:solidFill>
                  <a:schemeClr val="tx1"/>
                </a:solidFill>
                <a:latin typeface="Aktiv Grotesk" panose="020B0504020202020204" pitchFamily="34" charset="0"/>
                <a:ea typeface="Aktiv Grotesk" panose="020B0504020202020204" pitchFamily="34" charset="0"/>
                <a:cs typeface="Aktiv Grotesk" panose="020B05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Aft>
                <a:spcPts val="800"/>
              </a:spcAft>
              <a:buNone/>
            </a:pPr>
            <a:r>
              <a:rPr lang="nb-NO" sz="1200" kern="100" dirty="0">
                <a:solidFill>
                  <a:srgbClr val="595959"/>
                </a:solidFill>
                <a:effectLst/>
                <a:latin typeface="Cambria" panose="02040503050406030204" pitchFamily="18" charset="0"/>
                <a:ea typeface="Aptos" panose="020B0004020202020204" pitchFamily="34" charset="0"/>
                <a:cs typeface="Arial" panose="020B0604020202020204" pitchFamily="34" charset="0"/>
              </a:rPr>
              <a:t>Vi må også jobbe for:</a:t>
            </a:r>
            <a:endParaRPr lang="nb-NO" sz="1200" kern="100" dirty="0">
              <a:effectLst/>
              <a:latin typeface="Cambria" panose="02040503050406030204" pitchFamily="18" charset="0"/>
              <a:ea typeface="Aptos" panose="020B0004020202020204" pitchFamily="34" charset="0"/>
              <a:cs typeface="Arial" panose="020B0604020202020204" pitchFamily="34" charset="0"/>
            </a:endParaRPr>
          </a:p>
          <a:p>
            <a:pPr lvl="0">
              <a:lnSpc>
                <a:spcPct val="115000"/>
              </a:lnSpc>
              <a:buFont typeface="Wingdings" pitchFamily="2" charset="2"/>
              <a:buChar char="Ø"/>
            </a:pPr>
            <a:r>
              <a:rPr lang="nb-NO" sz="1200" kern="100" dirty="0">
                <a:solidFill>
                  <a:srgbClr val="595959"/>
                </a:solidFill>
                <a:effectLst/>
                <a:latin typeface="Cambria" panose="02040503050406030204" pitchFamily="18" charset="0"/>
                <a:ea typeface="Aptos" panose="020B0004020202020204" pitchFamily="34" charset="0"/>
                <a:cs typeface="Arial" panose="020B0604020202020204" pitchFamily="34" charset="0"/>
              </a:rPr>
              <a:t>Å være i media, selv om det er mange begrensninger på synlighet for både barn og hjem vi må ta hensyn til.</a:t>
            </a:r>
            <a:endParaRPr lang="nb-NO" sz="1200" kern="100" dirty="0">
              <a:effectLst/>
              <a:latin typeface="Cambria" panose="02040503050406030204" pitchFamily="18" charset="0"/>
              <a:ea typeface="Aptos" panose="020B0004020202020204" pitchFamily="34" charset="0"/>
              <a:cs typeface="Arial" panose="020B0604020202020204" pitchFamily="34" charset="0"/>
            </a:endParaRPr>
          </a:p>
          <a:p>
            <a:pPr lvl="0">
              <a:lnSpc>
                <a:spcPct val="115000"/>
              </a:lnSpc>
              <a:spcAft>
                <a:spcPts val="800"/>
              </a:spcAft>
              <a:buFont typeface="Wingdings" pitchFamily="2" charset="2"/>
              <a:buChar char="Ø"/>
            </a:pPr>
            <a:r>
              <a:rPr lang="nb-NO" sz="1200" kern="100" dirty="0">
                <a:solidFill>
                  <a:srgbClr val="595959"/>
                </a:solidFill>
                <a:effectLst/>
                <a:latin typeface="Cambria" panose="02040503050406030204" pitchFamily="18" charset="0"/>
                <a:ea typeface="Aptos" panose="020B0004020202020204" pitchFamily="34" charset="0"/>
                <a:cs typeface="Arial" panose="020B0604020202020204" pitchFamily="34" charset="0"/>
              </a:rPr>
              <a:t>Be om plass og tid på informasjonsmøter og andre åpne møter i regi av andre kommunale tjenester eller andre aktører i lokalsamfunnet som kan være relevante fora for å spre</a:t>
            </a:r>
            <a:endParaRPr lang="nb-NO" sz="1200" dirty="0">
              <a:latin typeface="Cambria" panose="02040503050406030204" pitchFamily="18" charset="0"/>
              <a:ea typeface="Calibri" panose="020F0502020204030204" pitchFamily="34" charset="0"/>
              <a:cs typeface="Times New Roman" panose="02020603050405020304" pitchFamily="18" charset="0"/>
            </a:endParaRPr>
          </a:p>
          <a:p>
            <a:pPr marL="0" indent="0">
              <a:buFont typeface="System Font Regular"/>
              <a:buNone/>
            </a:pPr>
            <a:endParaRPr lang="nb-NO" sz="1200" kern="100" dirty="0">
              <a:latin typeface="Cambria" panose="02040503050406030204" pitchFamily="18" charset="0"/>
              <a:ea typeface="Aptos" panose="020B0004020202020204" pitchFamily="34" charset="0"/>
              <a:cs typeface="Times New Roman" panose="02020603050405020304" pitchFamily="18" charset="0"/>
            </a:endParaRPr>
          </a:p>
        </p:txBody>
      </p:sp>
      <p:pic>
        <p:nvPicPr>
          <p:cNvPr id="8" name="Bilde 7" descr="Et bilde som inneholder sketch, tegning, illustrasjon, kunst&#10;&#10;KI-generert innhold kan være feil.">
            <a:extLst>
              <a:ext uri="{FF2B5EF4-FFF2-40B4-BE49-F238E27FC236}">
                <a16:creationId xmlns:a16="http://schemas.microsoft.com/office/drawing/2014/main" id="{7410CEC8-D002-CEE8-4A70-17DD59C9650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65823" y="702298"/>
            <a:ext cx="2946400" cy="2660650"/>
          </a:xfrm>
          <a:prstGeom prst="rect">
            <a:avLst/>
          </a:prstGeom>
        </p:spPr>
      </p:pic>
      <p:pic>
        <p:nvPicPr>
          <p:cNvPr id="10" name="Bilde 9" descr="Et bilde som inneholder sketch, kunst, tegning, illustrasjon&#10;&#10;KI-generert innhold kan være feil.">
            <a:extLst>
              <a:ext uri="{FF2B5EF4-FFF2-40B4-BE49-F238E27FC236}">
                <a16:creationId xmlns:a16="http://schemas.microsoft.com/office/drawing/2014/main" id="{A349B5E1-B842-1999-7229-7CC4C859C30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2630928"/>
            <a:ext cx="2397718" cy="1988207"/>
          </a:xfrm>
          <a:prstGeom prst="rect">
            <a:avLst/>
          </a:prstGeom>
        </p:spPr>
      </p:pic>
      <p:pic>
        <p:nvPicPr>
          <p:cNvPr id="12" name="Bilde 11" descr="Et bilde som inneholder sketch, tegning, illustrasjon, kunst&#10;&#10;KI-generert innhold kan være feil.">
            <a:extLst>
              <a:ext uri="{FF2B5EF4-FFF2-40B4-BE49-F238E27FC236}">
                <a16:creationId xmlns:a16="http://schemas.microsoft.com/office/drawing/2014/main" id="{F9718D77-DDD3-906E-F230-B3CBC0864F9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609715" y="4390534"/>
            <a:ext cx="1778000" cy="2298700"/>
          </a:xfrm>
          <a:prstGeom prst="rect">
            <a:avLst/>
          </a:prstGeom>
        </p:spPr>
      </p:pic>
    </p:spTree>
    <p:extLst>
      <p:ext uri="{BB962C8B-B14F-4D97-AF65-F5344CB8AC3E}">
        <p14:creationId xmlns:p14="http://schemas.microsoft.com/office/powerpoint/2010/main" val="1549088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3A1C4-AFD8-CE66-7B48-E8F560825665}"/>
            </a:ext>
          </a:extLst>
        </p:cNvPr>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5F4BB77C-E828-BF92-C071-F386D9BD7320}"/>
              </a:ext>
            </a:extLst>
          </p:cNvPr>
          <p:cNvSpPr>
            <a:spLocks noGrp="1"/>
          </p:cNvSpPr>
          <p:nvPr>
            <p:ph type="pic" sz="quarter" idx="10"/>
          </p:nvPr>
        </p:nvSpPr>
        <p:spPr>
          <a:xfrm>
            <a:off x="0" y="20636"/>
            <a:ext cx="1768642" cy="6816728"/>
          </a:xfrm>
        </p:spPr>
        <p:txBody>
          <a:bodyPr/>
          <a:lstStyle/>
          <a:p>
            <a:endParaRPr lang="nb-NO" dirty="0"/>
          </a:p>
          <a:p>
            <a:endParaRPr lang="nb-NO" dirty="0"/>
          </a:p>
          <a:p>
            <a:pPr marL="0" indent="0">
              <a:buNone/>
            </a:pPr>
            <a:endParaRPr lang="nb-NO" dirty="0"/>
          </a:p>
          <a:p>
            <a:pPr marL="0" indent="0">
              <a:buNone/>
            </a:pPr>
            <a:r>
              <a:rPr lang="nb-NO" b="1" dirty="0"/>
              <a:t>        </a:t>
            </a:r>
          </a:p>
        </p:txBody>
      </p:sp>
      <p:sp>
        <p:nvSpPr>
          <p:cNvPr id="3" name="Tittel 2">
            <a:extLst>
              <a:ext uri="{FF2B5EF4-FFF2-40B4-BE49-F238E27FC236}">
                <a16:creationId xmlns:a16="http://schemas.microsoft.com/office/drawing/2014/main" id="{46964B8A-77C6-818C-A4AA-78C312029FBC}"/>
              </a:ext>
            </a:extLst>
          </p:cNvPr>
          <p:cNvSpPr>
            <a:spLocks noGrp="1"/>
          </p:cNvSpPr>
          <p:nvPr>
            <p:ph type="title"/>
          </p:nvPr>
        </p:nvSpPr>
        <p:spPr>
          <a:xfrm>
            <a:off x="2232478" y="299399"/>
            <a:ext cx="7727043" cy="1068298"/>
          </a:xfrm>
        </p:spPr>
        <p:txBody>
          <a:bodyPr>
            <a:normAutofit/>
          </a:bodyPr>
          <a:lstStyle/>
          <a:p>
            <a:pPr algn="l"/>
            <a:r>
              <a:rPr lang="nb-NO" sz="2800" b="1" kern="100" dirty="0">
                <a:solidFill>
                  <a:srgbClr val="00B0F0"/>
                </a:solidFill>
                <a:cs typeface="Times New Roman" panose="02020603050405020304" pitchFamily="18" charset="0"/>
              </a:rPr>
              <a:t>C - Hvor finner vi de rette folkene? </a:t>
            </a:r>
            <a:br>
              <a:rPr lang="nb-NO" sz="2800" b="1" kern="100" dirty="0">
                <a:solidFill>
                  <a:srgbClr val="00B0F0"/>
                </a:solidFill>
                <a:cs typeface="Times New Roman" panose="02020603050405020304" pitchFamily="18" charset="0"/>
              </a:rPr>
            </a:br>
            <a:r>
              <a:rPr lang="nb-NO" sz="2800" b="1" kern="100" dirty="0">
                <a:solidFill>
                  <a:srgbClr val="00B0F0"/>
                </a:solidFill>
                <a:cs typeface="Times New Roman" panose="02020603050405020304" pitchFamily="18" charset="0"/>
              </a:rPr>
              <a:t>	</a:t>
            </a:r>
            <a:r>
              <a:rPr lang="nb-NO" sz="1800" i="1" dirty="0">
                <a:solidFill>
                  <a:srgbClr val="00B0F0"/>
                </a:solidFill>
                <a:latin typeface="Arial" panose="020B0604020202020204" pitchFamily="34" charset="0"/>
              </a:rPr>
              <a:t>2) Let i nettverk og på steder de kanskje er </a:t>
            </a:r>
          </a:p>
        </p:txBody>
      </p:sp>
      <p:sp>
        <p:nvSpPr>
          <p:cNvPr id="4" name="Plassholder for tekst 3">
            <a:extLst>
              <a:ext uri="{FF2B5EF4-FFF2-40B4-BE49-F238E27FC236}">
                <a16:creationId xmlns:a16="http://schemas.microsoft.com/office/drawing/2014/main" id="{5922BD4D-8195-D850-F0A4-F7DF94B2D228}"/>
              </a:ext>
            </a:extLst>
          </p:cNvPr>
          <p:cNvSpPr>
            <a:spLocks noGrp="1"/>
          </p:cNvSpPr>
          <p:nvPr>
            <p:ph type="body" sz="quarter" idx="11"/>
          </p:nvPr>
        </p:nvSpPr>
        <p:spPr>
          <a:xfrm>
            <a:off x="2232478" y="1866826"/>
            <a:ext cx="8786298" cy="2935160"/>
          </a:xfrm>
        </p:spPr>
        <p:txBody>
          <a:bodyPr>
            <a:normAutofit/>
          </a:bodyPr>
          <a:lstStyle/>
          <a:p>
            <a:pPr marL="0" indent="0">
              <a:lnSpc>
                <a:spcPct val="130000"/>
              </a:lnSpc>
              <a:buNone/>
            </a:pPr>
            <a:r>
              <a:rPr lang="nb-NO" sz="1200" i="1" dirty="0">
                <a:solidFill>
                  <a:srgbClr val="595959"/>
                </a:solidFill>
                <a:latin typeface="Cambria" panose="02040503050406030204" pitchFamily="18" charset="0"/>
                <a:ea typeface="+mn-ea"/>
                <a:cs typeface="+mn-cs"/>
              </a:rPr>
              <a:t>Vår mulighet til å treffe de personene vi ønsker som fosterforeldre er størst i miljøer som allerede har en relasjon til det enkelte barnet. Finner vi ingen nært barnet, er mulighetene størst hos de som allerede er nær barneomsorg, barnevern og fosterhjem. Og der vi kan identifisere mange som har de egenskapene vi ønsker hos fosterforeldrene. Derfor leter vi (mest) i nettverk og utvalgte miljøer.</a:t>
            </a:r>
          </a:p>
          <a:p>
            <a:pPr marL="0" indent="0">
              <a:lnSpc>
                <a:spcPct val="130000"/>
              </a:lnSpc>
              <a:buNone/>
            </a:pPr>
            <a:r>
              <a:rPr lang="nb-NO" sz="1200" dirty="0">
                <a:solidFill>
                  <a:srgbClr val="595959"/>
                </a:solidFill>
                <a:latin typeface="Cambria" panose="02040503050406030204" pitchFamily="18" charset="0"/>
                <a:ea typeface="+mn-ea"/>
                <a:cs typeface="+mn-cs"/>
              </a:rPr>
              <a:t>Vi spør oss alltid «hva er best for barnet?» Nesten alltid vil det beste for barnet være å vokse opp hos noen de allerede kjenner og er trygge på, ofte også i det miljøet de har bodd fram til nå. Derfor leter vi først i barnets familie eller øvrige nettverk. Vi har jo startet kartleggingen når barnet første gang kom i kontakt med barnevernet, og dersom vi allerede har klart å skape engasjement for barnet i nettverket vil mulighetene nå være større for å finne et fosterhjem hos noen barnet allerede kjenner og er trygg på. </a:t>
            </a:r>
          </a:p>
          <a:p>
            <a:pPr marL="0" indent="0">
              <a:lnSpc>
                <a:spcPct val="130000"/>
              </a:lnSpc>
              <a:buNone/>
            </a:pPr>
            <a:r>
              <a:rPr lang="nb-NO" sz="1200" dirty="0">
                <a:solidFill>
                  <a:srgbClr val="595959"/>
                </a:solidFill>
                <a:latin typeface="Cambria" panose="02040503050406030204" pitchFamily="18" charset="0"/>
                <a:ea typeface="+mn-ea"/>
                <a:cs typeface="+mn-cs"/>
              </a:rPr>
              <a:t>Dessverre må vi ofte lete utenfor barnets eget nettverk. Dessuten bør vi ha noen å velge blant, og da er det for sent å starte når et barn trenger fosterhjem – vi må bygge opp en base på forhånd. </a:t>
            </a:r>
            <a:endParaRPr lang="nb-NO" sz="1200" kern="100" dirty="0">
              <a:effectLst/>
              <a:latin typeface="Cambria" panose="02040503050406030204" pitchFamily="18" charset="0"/>
              <a:ea typeface="Aptos" panose="020B0004020202020204" pitchFamily="34" charset="0"/>
              <a:cs typeface="Times New Roman" panose="02020603050405020304" pitchFamily="18" charset="0"/>
            </a:endParaRPr>
          </a:p>
          <a:p>
            <a:pPr marL="0" indent="0">
              <a:buNone/>
            </a:pPr>
            <a:endParaRPr lang="nb-NO" sz="1200" dirty="0">
              <a:effectLst/>
              <a:latin typeface="Cambria" panose="02040503050406030204" pitchFamily="18" charset="0"/>
              <a:ea typeface="Calibri" panose="020F0502020204030204" pitchFamily="34" charset="0"/>
              <a:cs typeface="Times New Roman" panose="02020603050405020304" pitchFamily="18" charset="0"/>
            </a:endParaRPr>
          </a:p>
          <a:p>
            <a:pPr marL="0" indent="0">
              <a:buNone/>
            </a:pPr>
            <a:endParaRPr lang="nb-NO" sz="1200" kern="100" dirty="0">
              <a:effectLst/>
              <a:latin typeface="Cambria" panose="02040503050406030204" pitchFamily="18" charset="0"/>
              <a:ea typeface="Aptos" panose="020B0004020202020204" pitchFamily="34" charset="0"/>
              <a:cs typeface="Times New Roman" panose="02020603050405020304" pitchFamily="18" charset="0"/>
            </a:endParaRPr>
          </a:p>
        </p:txBody>
      </p:sp>
      <p:pic>
        <p:nvPicPr>
          <p:cNvPr id="10" name="Bilde 9" descr="Et bilde som inneholder tegning, sketch, illustrasjon, tegnefilm&#10;&#10;KI-generert innhold kan være feil.">
            <a:extLst>
              <a:ext uri="{FF2B5EF4-FFF2-40B4-BE49-F238E27FC236}">
                <a16:creationId xmlns:a16="http://schemas.microsoft.com/office/drawing/2014/main" id="{24DA7F4D-30A0-3661-1D31-70AE5729F6B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64179" y="4185502"/>
            <a:ext cx="2394586" cy="2502816"/>
          </a:xfrm>
          <a:prstGeom prst="rect">
            <a:avLst/>
          </a:prstGeom>
        </p:spPr>
      </p:pic>
      <p:pic>
        <p:nvPicPr>
          <p:cNvPr id="11" name="Bilde 10" descr="Et bilde som inneholder sketch, illustrasjon, tegning, kunst&#10;&#10;KI-generert innhold kan være feil.">
            <a:extLst>
              <a:ext uri="{FF2B5EF4-FFF2-40B4-BE49-F238E27FC236}">
                <a16:creationId xmlns:a16="http://schemas.microsoft.com/office/drawing/2014/main" id="{2A4845A4-B28C-CED9-34C6-D1A8046CD43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4113191"/>
            <a:ext cx="3761295" cy="2724173"/>
          </a:xfrm>
          <a:prstGeom prst="rect">
            <a:avLst/>
          </a:prstGeom>
        </p:spPr>
      </p:pic>
    </p:spTree>
    <p:extLst>
      <p:ext uri="{BB962C8B-B14F-4D97-AF65-F5344CB8AC3E}">
        <p14:creationId xmlns:p14="http://schemas.microsoft.com/office/powerpoint/2010/main" val="204409412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4a33478-fca2-453b-aac7-241a2f1aba29" xsi:nil="true"/>
    <lcf76f155ced4ddcb4097134ff3c332f xmlns="f6bddb41-9647-40df-b643-55e9d5d0830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54FF9EDDF785024E9421281CB5C3B07B" ma:contentTypeVersion="18" ma:contentTypeDescription="Opprett et nytt dokument." ma:contentTypeScope="" ma:versionID="c66f8363fb795358e336ee5487b9dd65">
  <xsd:schema xmlns:xsd="http://www.w3.org/2001/XMLSchema" xmlns:xs="http://www.w3.org/2001/XMLSchema" xmlns:p="http://schemas.microsoft.com/office/2006/metadata/properties" xmlns:ns2="f6bddb41-9647-40df-b643-55e9d5d08307" xmlns:ns3="44a33478-fca2-453b-aac7-241a2f1aba29" targetNamespace="http://schemas.microsoft.com/office/2006/metadata/properties" ma:root="true" ma:fieldsID="39f610483810a638da198d759263d931" ns2:_="" ns3:_="">
    <xsd:import namespace="f6bddb41-9647-40df-b643-55e9d5d08307"/>
    <xsd:import namespace="44a33478-fca2-453b-aac7-241a2f1aba2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bddb41-9647-40df-b643-55e9d5d083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ildemerkelapper" ma:readOnly="false" ma:fieldId="{5cf76f15-5ced-4ddc-b409-7134ff3c332f}" ma:taxonomyMulti="true" ma:sspId="85ce104a-1846-43af-8645-456323f21205"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a33478-fca2-453b-aac7-241a2f1aba29"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TaxCatchAll" ma:index="14" nillable="true" ma:displayName="Taxonomy Catch All Column" ma:hidden="true" ma:list="{b81dd577-7a9b-4193-8e35-75e5c42a853c}" ma:internalName="TaxCatchAll" ma:showField="CatchAllData" ma:web="44a33478-fca2-453b-aac7-241a2f1aba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98EE89-7F7F-4F3C-8829-C1014E2A8F20}">
  <ds:schemaRefs>
    <ds:schemaRef ds:uri="http://www.w3.org/XML/1998/namespace"/>
    <ds:schemaRef ds:uri="http://schemas.openxmlformats.org/package/2006/metadata/core-properties"/>
    <ds:schemaRef ds:uri="f6bddb41-9647-40df-b643-55e9d5d08307"/>
    <ds:schemaRef ds:uri="http://schemas.microsoft.com/office/2006/documentManagement/types"/>
    <ds:schemaRef ds:uri="http://schemas.microsoft.com/office/infopath/2007/PartnerControls"/>
    <ds:schemaRef ds:uri="http://purl.org/dc/elements/1.1/"/>
    <ds:schemaRef ds:uri="http://purl.org/dc/terms/"/>
    <ds:schemaRef ds:uri="http://schemas.microsoft.com/office/2006/metadata/properties"/>
    <ds:schemaRef ds:uri="44a33478-fca2-453b-aac7-241a2f1aba29"/>
    <ds:schemaRef ds:uri="http://purl.org/dc/dcmitype/"/>
  </ds:schemaRefs>
</ds:datastoreItem>
</file>

<file path=customXml/itemProps2.xml><?xml version="1.0" encoding="utf-8"?>
<ds:datastoreItem xmlns:ds="http://schemas.openxmlformats.org/officeDocument/2006/customXml" ds:itemID="{43CEB353-40DD-477E-96E3-0067925984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bddb41-9647-40df-b643-55e9d5d08307"/>
    <ds:schemaRef ds:uri="44a33478-fca2-453b-aac7-241a2f1aba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93D46F-FE53-44B9-BD77-726D6B03DB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1541</TotalTime>
  <Words>3732</Words>
  <Application>Microsoft Macintosh PowerPoint</Application>
  <PresentationFormat>Widescreen</PresentationFormat>
  <Paragraphs>236</Paragraphs>
  <Slides>14</Slides>
  <Notes>14</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14</vt:i4>
      </vt:variant>
    </vt:vector>
  </HeadingPairs>
  <TitlesOfParts>
    <vt:vector size="23" baseType="lpstr">
      <vt:lpstr>Aktiv Grotesk</vt:lpstr>
      <vt:lpstr>Aptos</vt:lpstr>
      <vt:lpstr>Aptos Display</vt:lpstr>
      <vt:lpstr>Arial</vt:lpstr>
      <vt:lpstr>Cambria</vt:lpstr>
      <vt:lpstr>System Font Regular</vt:lpstr>
      <vt:lpstr>Times New Roman</vt:lpstr>
      <vt:lpstr>Wingdings</vt:lpstr>
      <vt:lpstr>Office-tema</vt:lpstr>
      <vt:lpstr>ABCD for  rekruttering av  fosterforeldre     Asker kommune Lillehammer kommune SOS-barnebyer   </vt:lpstr>
      <vt:lpstr>Trygg og god omsorg for barna</vt:lpstr>
      <vt:lpstr>Trygg og god omsorg for barna</vt:lpstr>
      <vt:lpstr>ABCD:</vt:lpstr>
      <vt:lpstr>A - Hvem ser dere etter? </vt:lpstr>
      <vt:lpstr>B - Hva skal dere tilby?</vt:lpstr>
      <vt:lpstr>C - Hvor finner vi de rette folkene?   1) Sørg for at rekrutteringsprosessen er kjent for flere </vt:lpstr>
      <vt:lpstr>1) Fortsettelse Sørg for at rekrutteringsprosessen er kjent for flere </vt:lpstr>
      <vt:lpstr>C - Hvor finner vi de rette folkene?   2) Let i nettverk og på steder de kanskje er </vt:lpstr>
      <vt:lpstr>PowerPoint-presentasjon</vt:lpstr>
      <vt:lpstr>D - Hvordan får dere de rette fosterforeldrene?  1) Motiver!</vt:lpstr>
      <vt:lpstr>D - Hvordan får dere de rette fosterforeldrene?  2) Finn flere enn dere trenger </vt:lpstr>
      <vt:lpstr>D - Hvordan får dere de rette fosterforeldrene?  3) Sluttprosess når fosterforeldre til barnet er klart. </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Morten Norvang / SOS Barnebyer</dc:creator>
  <cp:lastModifiedBy>Morten Norvang / SOS Barnebyer</cp:lastModifiedBy>
  <cp:revision>26</cp:revision>
  <cp:lastPrinted>2025-04-15T09:59:25Z</cp:lastPrinted>
  <dcterms:created xsi:type="dcterms:W3CDTF">2025-04-07T10:32:59Z</dcterms:created>
  <dcterms:modified xsi:type="dcterms:W3CDTF">2025-05-14T11:51:27Z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0x01010054FF9EDDF785024E9421281CB5C3B07B</vt:lpwstr>
  </property>
  <property fmtid="{D5CDD505-2E9C-101B-9397-08002B2CF9AE}" pid="3" name="MediaServiceImageTags">
    <vt:lpwstr/>
  </property>
</Properties>
</file>